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Oswald" panose="020B0604020202020204" charset="0"/>
      <p:regular r:id="rId34"/>
      <p:bold r:id="rId35"/>
    </p:embeddedFont>
    <p:embeddedFont>
      <p:font typeface="Average"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18BD67-744F-4AD8-B0FD-E176AC8264BC}">
  <a:tblStyle styleId="{3D18BD67-744F-4AD8-B0FD-E176AC8264BC}"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48B562B2-3446-4FEA-BCE4-B75B31936A27}" styleName="Table_1"/>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8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151981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654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ZL</a:t>
            </a:r>
          </a:p>
        </p:txBody>
      </p:sp>
    </p:spTree>
    <p:extLst>
      <p:ext uri="{BB962C8B-B14F-4D97-AF65-F5344CB8AC3E}">
        <p14:creationId xmlns:p14="http://schemas.microsoft.com/office/powerpoint/2010/main" val="364093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004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96510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6272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738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is the picture? The slide should stand alone--should be words describing what this is, even as simple as “Defining coordinates for dynamic model”</a:t>
            </a:r>
          </a:p>
        </p:txBody>
      </p:sp>
    </p:spTree>
    <p:extLst>
      <p:ext uri="{BB962C8B-B14F-4D97-AF65-F5344CB8AC3E}">
        <p14:creationId xmlns:p14="http://schemas.microsoft.com/office/powerpoint/2010/main" val="9859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5086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91195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5147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546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04178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9155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553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857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80095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90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5916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40308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5937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8073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127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299922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966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1347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470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8110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306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needs to be changed to 1.2e*? Done!</a:t>
            </a:r>
          </a:p>
        </p:txBody>
      </p:sp>
    </p:spTree>
    <p:extLst>
      <p:ext uri="{BB962C8B-B14F-4D97-AF65-F5344CB8AC3E}">
        <p14:creationId xmlns:p14="http://schemas.microsoft.com/office/powerpoint/2010/main" val="3823656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04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grpSp>
        <p:nvGrpSpPr>
          <p:cNvPr id="55" name="Shape 55"/>
          <p:cNvGrpSpPr/>
          <p:nvPr/>
        </p:nvGrpSpPr>
        <p:grpSpPr>
          <a:xfrm>
            <a:off x="4350278" y="2855377"/>
            <a:ext cx="443588" cy="105632"/>
            <a:chOff x="4137525" y="2915950"/>
            <a:chExt cx="869100" cy="207000"/>
          </a:xfrm>
        </p:grpSpPr>
        <p:sp>
          <p:nvSpPr>
            <p:cNvPr id="56" name="Shape 56"/>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1" name="Shape 6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4" name="Shape 6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3" name="Shape 7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9" name="Shape 79"/>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0" name="Shape 8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3" name="Shape 8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
        <p:cNvGrpSpPr/>
        <p:nvPr/>
      </p:nvGrpSpPr>
      <p:grpSpPr>
        <a:xfrm>
          <a:off x="0" y="0"/>
          <a:ext cx="0" cy="0"/>
          <a:chOff x="0" y="0"/>
          <a:chExt cx="0" cy="0"/>
        </a:xfrm>
      </p:grpSpPr>
      <p:sp>
        <p:nvSpPr>
          <p:cNvPr id="85" name="Shape 85"/>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6" name="Shape 86"/>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7" name="Shape 87"/>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8" name="Shape 88"/>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Clr>
                <a:schemeClr val="dk1"/>
              </a:buClr>
              <a:buSzPct val="100000"/>
              <a:buNone/>
              <a:defRPr sz="2100">
                <a:solidFill>
                  <a:schemeClr val="dk1"/>
                </a:solidFill>
              </a:defRPr>
            </a:lvl1pPr>
            <a:lvl2pPr lvl="1" algn="ctr" rtl="0">
              <a:lnSpc>
                <a:spcPct val="100000"/>
              </a:lnSpc>
              <a:spcBef>
                <a:spcPts val="0"/>
              </a:spcBef>
              <a:spcAft>
                <a:spcPts val="0"/>
              </a:spcAft>
              <a:buClr>
                <a:schemeClr val="dk1"/>
              </a:buClr>
              <a:buSzPct val="100000"/>
              <a:buNone/>
              <a:defRPr sz="2100">
                <a:solidFill>
                  <a:schemeClr val="dk1"/>
                </a:solidFill>
              </a:defRPr>
            </a:lvl2pPr>
            <a:lvl3pPr lvl="2" algn="ctr" rtl="0">
              <a:lnSpc>
                <a:spcPct val="100000"/>
              </a:lnSpc>
              <a:spcBef>
                <a:spcPts val="0"/>
              </a:spcBef>
              <a:spcAft>
                <a:spcPts val="0"/>
              </a:spcAft>
              <a:buClr>
                <a:schemeClr val="dk1"/>
              </a:buClr>
              <a:buSzPct val="100000"/>
              <a:buNone/>
              <a:defRPr sz="2100">
                <a:solidFill>
                  <a:schemeClr val="dk1"/>
                </a:solidFill>
              </a:defRPr>
            </a:lvl3pPr>
            <a:lvl4pPr lvl="3" algn="ctr" rtl="0">
              <a:lnSpc>
                <a:spcPct val="100000"/>
              </a:lnSpc>
              <a:spcBef>
                <a:spcPts val="0"/>
              </a:spcBef>
              <a:spcAft>
                <a:spcPts val="0"/>
              </a:spcAft>
              <a:buClr>
                <a:schemeClr val="dk1"/>
              </a:buClr>
              <a:buSzPct val="100000"/>
              <a:buNone/>
              <a:defRPr sz="2100">
                <a:solidFill>
                  <a:schemeClr val="dk1"/>
                </a:solidFill>
              </a:defRPr>
            </a:lvl4pPr>
            <a:lvl5pPr lvl="4" algn="ctr" rtl="0">
              <a:lnSpc>
                <a:spcPct val="100000"/>
              </a:lnSpc>
              <a:spcBef>
                <a:spcPts val="0"/>
              </a:spcBef>
              <a:spcAft>
                <a:spcPts val="0"/>
              </a:spcAft>
              <a:buClr>
                <a:schemeClr val="dk1"/>
              </a:buClr>
              <a:buSzPct val="100000"/>
              <a:buNone/>
              <a:defRPr sz="2100">
                <a:solidFill>
                  <a:schemeClr val="dk1"/>
                </a:solidFill>
              </a:defRPr>
            </a:lvl5pPr>
            <a:lvl6pPr lvl="5" algn="ctr" rtl="0">
              <a:lnSpc>
                <a:spcPct val="100000"/>
              </a:lnSpc>
              <a:spcBef>
                <a:spcPts val="0"/>
              </a:spcBef>
              <a:spcAft>
                <a:spcPts val="0"/>
              </a:spcAft>
              <a:buClr>
                <a:schemeClr val="dk1"/>
              </a:buClr>
              <a:buSzPct val="100000"/>
              <a:buNone/>
              <a:defRPr sz="2100">
                <a:solidFill>
                  <a:schemeClr val="dk1"/>
                </a:solidFill>
              </a:defRPr>
            </a:lvl6pPr>
            <a:lvl7pPr lvl="6" algn="ctr" rtl="0">
              <a:lnSpc>
                <a:spcPct val="100000"/>
              </a:lnSpc>
              <a:spcBef>
                <a:spcPts val="0"/>
              </a:spcBef>
              <a:spcAft>
                <a:spcPts val="0"/>
              </a:spcAft>
              <a:buClr>
                <a:schemeClr val="dk1"/>
              </a:buClr>
              <a:buSzPct val="100000"/>
              <a:buNone/>
              <a:defRPr sz="2100">
                <a:solidFill>
                  <a:schemeClr val="dk1"/>
                </a:solidFill>
              </a:defRPr>
            </a:lvl7pPr>
            <a:lvl8pPr lvl="7" algn="ctr" rtl="0">
              <a:lnSpc>
                <a:spcPct val="100000"/>
              </a:lnSpc>
              <a:spcBef>
                <a:spcPts val="0"/>
              </a:spcBef>
              <a:spcAft>
                <a:spcPts val="0"/>
              </a:spcAft>
              <a:buClr>
                <a:schemeClr val="dk1"/>
              </a:buClr>
              <a:buSzPct val="100000"/>
              <a:buNone/>
              <a:defRPr sz="2100">
                <a:solidFill>
                  <a:schemeClr val="dk1"/>
                </a:solidFill>
              </a:defRPr>
            </a:lvl8pPr>
            <a:lvl9pPr lvl="8" algn="ctr" rtl="0">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89" name="Shape 8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90" name="Shape 9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93" name="Shape 9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6" name="Shape 96"/>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53" name="Shape 53"/>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0.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jp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4v"/><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671257" y="762200"/>
            <a:ext cx="7801500" cy="1730100"/>
          </a:xfrm>
          <a:prstGeom prst="rect">
            <a:avLst/>
          </a:prstGeom>
        </p:spPr>
        <p:txBody>
          <a:bodyPr lIns="91425" tIns="91425" rIns="91425" bIns="91425" anchor="b" anchorCtr="0">
            <a:noAutofit/>
          </a:bodyPr>
          <a:lstStyle/>
          <a:p>
            <a:pPr lvl="0" rtl="0">
              <a:spcBef>
                <a:spcPts val="0"/>
              </a:spcBef>
              <a:buNone/>
            </a:pPr>
            <a:r>
              <a:rPr lang="en"/>
              <a:t>Northrop Grumman:</a:t>
            </a:r>
          </a:p>
          <a:p>
            <a:pPr lvl="0" rtl="0">
              <a:spcBef>
                <a:spcPts val="0"/>
              </a:spcBef>
              <a:buNone/>
            </a:pPr>
            <a:r>
              <a:rPr lang="en"/>
              <a:t>Secure State Estimation</a:t>
            </a:r>
          </a:p>
        </p:txBody>
      </p:sp>
      <p:sp>
        <p:nvSpPr>
          <p:cNvPr id="105" name="Shape 105"/>
          <p:cNvSpPr txBox="1">
            <a:spLocks noGrp="1"/>
          </p:cNvSpPr>
          <p:nvPr>
            <p:ph type="subTitle" idx="1"/>
          </p:nvPr>
        </p:nvSpPr>
        <p:spPr>
          <a:xfrm>
            <a:off x="1864825" y="3174875"/>
            <a:ext cx="2498400" cy="1608600"/>
          </a:xfrm>
          <a:prstGeom prst="rect">
            <a:avLst/>
          </a:prstGeom>
        </p:spPr>
        <p:txBody>
          <a:bodyPr lIns="91425" tIns="91425" rIns="91425" bIns="91425" anchor="t" anchorCtr="0">
            <a:noAutofit/>
          </a:bodyPr>
          <a:lstStyle/>
          <a:p>
            <a:pPr lvl="0" algn="l" rtl="0">
              <a:spcBef>
                <a:spcPts val="0"/>
              </a:spcBef>
              <a:buNone/>
            </a:pPr>
            <a:r>
              <a:rPr lang="en" sz="1800" b="1">
                <a:solidFill>
                  <a:srgbClr val="F1C232"/>
                </a:solidFill>
              </a:rPr>
              <a:t>HMC Team:</a:t>
            </a:r>
          </a:p>
          <a:p>
            <a:pPr lvl="0" algn="l" rtl="0">
              <a:spcBef>
                <a:spcPts val="0"/>
              </a:spcBef>
              <a:buNone/>
            </a:pPr>
            <a:r>
              <a:rPr lang="en" sz="1800"/>
              <a:t>Robert Cyprus (S)</a:t>
            </a:r>
          </a:p>
          <a:p>
            <a:pPr lvl="0" algn="l" rtl="0">
              <a:spcBef>
                <a:spcPts val="0"/>
              </a:spcBef>
              <a:buNone/>
            </a:pPr>
            <a:r>
              <a:rPr lang="en" sz="1800"/>
              <a:t>Aishvarya Korde (S)</a:t>
            </a:r>
          </a:p>
          <a:p>
            <a:pPr lvl="0" algn="l" rtl="0">
              <a:spcBef>
                <a:spcPts val="0"/>
              </a:spcBef>
              <a:buNone/>
            </a:pPr>
            <a:r>
              <a:rPr lang="en" sz="1800"/>
              <a:t>Zayra Lobo (J)</a:t>
            </a:r>
          </a:p>
          <a:p>
            <a:pPr lvl="0" algn="l" rtl="0">
              <a:spcBef>
                <a:spcPts val="0"/>
              </a:spcBef>
              <a:buNone/>
            </a:pPr>
            <a:r>
              <a:rPr lang="en" sz="1800"/>
              <a:t>Paige Rinnert (Fall TL)</a:t>
            </a:r>
          </a:p>
        </p:txBody>
      </p:sp>
      <p:sp>
        <p:nvSpPr>
          <p:cNvPr id="106" name="Shape 106"/>
          <p:cNvSpPr txBox="1">
            <a:spLocks noGrp="1"/>
          </p:cNvSpPr>
          <p:nvPr>
            <p:ph type="subTitle" idx="1"/>
          </p:nvPr>
        </p:nvSpPr>
        <p:spPr>
          <a:xfrm>
            <a:off x="4591950" y="3174875"/>
            <a:ext cx="3394800" cy="1608600"/>
          </a:xfrm>
          <a:prstGeom prst="rect">
            <a:avLst/>
          </a:prstGeom>
        </p:spPr>
        <p:txBody>
          <a:bodyPr lIns="91425" tIns="91425" rIns="91425" bIns="91425" anchor="t" anchorCtr="0">
            <a:noAutofit/>
          </a:bodyPr>
          <a:lstStyle/>
          <a:p>
            <a:pPr lvl="0" algn="l" rtl="0">
              <a:spcBef>
                <a:spcPts val="0"/>
              </a:spcBef>
              <a:buNone/>
            </a:pPr>
            <a:r>
              <a:rPr lang="en" sz="1800" b="1">
                <a:solidFill>
                  <a:srgbClr val="F1C232"/>
                </a:solidFill>
              </a:rPr>
              <a:t>Advisor:</a:t>
            </a:r>
            <a:r>
              <a:rPr lang="en" sz="1800" b="1"/>
              <a:t>	</a:t>
            </a:r>
            <a:r>
              <a:rPr lang="en" sz="1800"/>
              <a:t>Professor</a:t>
            </a:r>
            <a:r>
              <a:rPr lang="en" sz="1800" b="1"/>
              <a:t> </a:t>
            </a:r>
            <a:r>
              <a:rPr lang="en" sz="1800"/>
              <a:t>Chris Clark</a:t>
            </a:r>
          </a:p>
          <a:p>
            <a:pPr lvl="0" algn="l" rtl="0">
              <a:spcBef>
                <a:spcPts val="0"/>
              </a:spcBef>
              <a:buNone/>
            </a:pPr>
            <a:r>
              <a:rPr lang="en" sz="1800" b="1">
                <a:solidFill>
                  <a:srgbClr val="F1C232"/>
                </a:solidFill>
              </a:rPr>
              <a:t>Liaisons: </a:t>
            </a:r>
            <a:r>
              <a:rPr lang="en" sz="1800" b="1"/>
              <a:t>	</a:t>
            </a:r>
            <a:r>
              <a:rPr lang="en" sz="1800"/>
              <a:t>Ken Dreshfield ‘80</a:t>
            </a:r>
          </a:p>
          <a:p>
            <a:pPr marL="914400" lvl="0" indent="0" algn="l" rtl="0">
              <a:spcBef>
                <a:spcPts val="0"/>
              </a:spcBef>
              <a:buNone/>
            </a:pPr>
            <a:r>
              <a:rPr lang="en" sz="1800"/>
              <a:t>Ian Jimenez ‘11</a:t>
            </a:r>
          </a:p>
          <a:p>
            <a:pPr marL="914400" lvl="0" indent="0" algn="l" rtl="0">
              <a:spcBef>
                <a:spcPts val="0"/>
              </a:spcBef>
              <a:buNone/>
            </a:pPr>
            <a:r>
              <a:rPr lang="en" sz="1800"/>
              <a:t>Ron P. Smith ‘83</a:t>
            </a:r>
          </a:p>
          <a:p>
            <a:pPr marL="914400" lvl="0" indent="0" algn="l" rtl="0">
              <a:spcBef>
                <a:spcPts val="0"/>
              </a:spcBef>
              <a:buNone/>
            </a:pPr>
            <a:r>
              <a:rPr lang="en" sz="1800"/>
              <a:t>Stephanie Tsuei (Lead)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Deliverables</a:t>
            </a:r>
          </a:p>
        </p:txBody>
      </p:sp>
      <p:sp>
        <p:nvSpPr>
          <p:cNvPr id="175" name="Shape 175"/>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spcBef>
                <a:spcPts val="0"/>
              </a:spcBef>
              <a:spcAft>
                <a:spcPts val="0"/>
              </a:spcAft>
              <a:buNone/>
            </a:pPr>
            <a:r>
              <a:rPr lang="en" sz="2400" u="sng"/>
              <a:t>Fall Semester</a:t>
            </a:r>
          </a:p>
          <a:p>
            <a:pPr lvl="0" rtl="0">
              <a:spcBef>
                <a:spcPts val="0"/>
              </a:spcBef>
              <a:spcAft>
                <a:spcPts val="0"/>
              </a:spcAft>
              <a:buNone/>
            </a:pPr>
            <a:r>
              <a:rPr lang="en" sz="1800"/>
              <a:t>Implement and simulate a state estimator in Matlab</a:t>
            </a:r>
          </a:p>
          <a:p>
            <a:pPr marL="457200" lvl="0" indent="-342900" rtl="0">
              <a:spcBef>
                <a:spcPts val="0"/>
              </a:spcBef>
              <a:spcAft>
                <a:spcPts val="0"/>
              </a:spcAft>
              <a:buSzPct val="100000"/>
              <a:buChar char="-"/>
            </a:pPr>
            <a:r>
              <a:rPr lang="en" sz="1800"/>
              <a:t>All sensors functioning</a:t>
            </a:r>
          </a:p>
          <a:p>
            <a:pPr marL="457200" lvl="0" indent="-342900" rtl="0">
              <a:spcBef>
                <a:spcPts val="0"/>
              </a:spcBef>
              <a:spcAft>
                <a:spcPts val="1000"/>
              </a:spcAft>
              <a:buSzPct val="100000"/>
              <a:buChar char="-"/>
            </a:pPr>
            <a:r>
              <a:rPr lang="en" sz="1800"/>
              <a:t>Some sensors compromised</a:t>
            </a:r>
          </a:p>
          <a:p>
            <a:pPr lvl="0" rtl="0">
              <a:spcBef>
                <a:spcPts val="0"/>
              </a:spcBef>
              <a:spcAft>
                <a:spcPts val="1000"/>
              </a:spcAft>
              <a:buNone/>
            </a:pPr>
            <a:r>
              <a:rPr lang="en" sz="1800"/>
              <a:t>Successfully log sensor data</a:t>
            </a:r>
          </a:p>
          <a:p>
            <a:pPr lvl="0" rtl="0">
              <a:spcBef>
                <a:spcPts val="0"/>
              </a:spcBef>
              <a:spcAft>
                <a:spcPts val="1000"/>
              </a:spcAft>
              <a:buNone/>
            </a:pPr>
            <a:r>
              <a:rPr lang="en" sz="1800"/>
              <a:t>Produce a functioning quadrotor with onboard computer, controller, and sensors</a:t>
            </a:r>
          </a:p>
        </p:txBody>
      </p:sp>
      <p:sp>
        <p:nvSpPr>
          <p:cNvPr id="176" name="Shape 176"/>
          <p:cNvSpPr txBox="1">
            <a:spLocks noGrp="1"/>
          </p:cNvSpPr>
          <p:nvPr>
            <p:ph type="body" idx="2"/>
          </p:nvPr>
        </p:nvSpPr>
        <p:spPr>
          <a:xfrm>
            <a:off x="4423200" y="1152475"/>
            <a:ext cx="4409100" cy="2362800"/>
          </a:xfrm>
          <a:prstGeom prst="rect">
            <a:avLst/>
          </a:prstGeom>
        </p:spPr>
        <p:txBody>
          <a:bodyPr lIns="91425" tIns="91425" rIns="91425" bIns="91425" anchor="t" anchorCtr="0">
            <a:noAutofit/>
          </a:bodyPr>
          <a:lstStyle/>
          <a:p>
            <a:pPr lvl="0" rtl="0">
              <a:spcBef>
                <a:spcPts val="0"/>
              </a:spcBef>
              <a:spcAft>
                <a:spcPts val="0"/>
              </a:spcAft>
              <a:buNone/>
            </a:pPr>
            <a:r>
              <a:rPr lang="en" sz="2400" u="sng" dirty="0"/>
              <a:t>Spring Semester</a:t>
            </a:r>
          </a:p>
          <a:p>
            <a:pPr lvl="0" rtl="0">
              <a:spcBef>
                <a:spcPts val="0"/>
              </a:spcBef>
              <a:spcAft>
                <a:spcPts val="0"/>
              </a:spcAft>
              <a:buNone/>
            </a:pPr>
            <a:r>
              <a:rPr lang="en" sz="1800" dirty="0"/>
              <a:t>Test state estimator on real sensor data</a:t>
            </a:r>
          </a:p>
          <a:p>
            <a:pPr marL="457200" lvl="0" indent="-342900" rtl="0">
              <a:spcBef>
                <a:spcPts val="0"/>
              </a:spcBef>
              <a:spcAft>
                <a:spcPts val="0"/>
              </a:spcAft>
              <a:buSzPct val="100000"/>
              <a:buChar char="-"/>
            </a:pPr>
            <a:r>
              <a:rPr lang="en" sz="1800" dirty="0"/>
              <a:t>Some corrupted measurements</a:t>
            </a:r>
          </a:p>
          <a:p>
            <a:pPr marL="457200" lvl="0" indent="-342900" rtl="0">
              <a:spcBef>
                <a:spcPts val="0"/>
              </a:spcBef>
              <a:spcAft>
                <a:spcPts val="1000"/>
              </a:spcAft>
              <a:buSzPct val="100000"/>
              <a:buChar char="-"/>
            </a:pPr>
            <a:r>
              <a:rPr lang="en" sz="1800" dirty="0"/>
              <a:t>Offline and in real time</a:t>
            </a:r>
          </a:p>
          <a:p>
            <a:pPr lvl="0" rtl="0">
              <a:spcBef>
                <a:spcPts val="0"/>
              </a:spcBef>
              <a:spcAft>
                <a:spcPts val="1000"/>
              </a:spcAft>
              <a:buNone/>
            </a:pPr>
            <a:r>
              <a:rPr lang="en" sz="1800" dirty="0"/>
              <a:t>Demonstrate quadrotor flight with real time data logging and state estimation</a:t>
            </a:r>
          </a:p>
        </p:txBody>
      </p:sp>
      <p:pic>
        <p:nvPicPr>
          <p:cNvPr id="177" name="Shape 177"/>
          <p:cNvPicPr preferRelativeResize="0"/>
          <p:nvPr/>
        </p:nvPicPr>
        <p:blipFill>
          <a:blip r:embed="rId3">
            <a:alphaModFix/>
          </a:blip>
          <a:stretch>
            <a:fillRect/>
          </a:stretch>
        </p:blipFill>
        <p:spPr>
          <a:xfrm>
            <a:off x="5111013" y="3515275"/>
            <a:ext cx="3033474" cy="1199974"/>
          </a:xfrm>
          <a:prstGeom prst="rect">
            <a:avLst/>
          </a:prstGeom>
          <a:noFill/>
          <a:ln>
            <a:noFill/>
          </a:ln>
        </p:spPr>
      </p:pic>
      <p:sp>
        <p:nvSpPr>
          <p:cNvPr id="178" name="Shape 178"/>
          <p:cNvSpPr txBox="1"/>
          <p:nvPr/>
        </p:nvSpPr>
        <p:spPr>
          <a:xfrm>
            <a:off x="4659037" y="4898075"/>
            <a:ext cx="4479000" cy="2520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http://zacharytylerpoole.blogspot.com/2013/09/personal-uavs-for-public-use.html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190" name="Shape 190"/>
          <p:cNvPicPr preferRelativeResize="0"/>
          <p:nvPr/>
        </p:nvPicPr>
        <p:blipFill rotWithShape="1">
          <a:blip r:embed="rId3">
            <a:alphaModFix/>
          </a:blip>
          <a:srcRect t="1874"/>
          <a:stretch/>
        </p:blipFill>
        <p:spPr>
          <a:xfrm>
            <a:off x="311700" y="1017724"/>
            <a:ext cx="8520598" cy="3613374"/>
          </a:xfrm>
          <a:prstGeom prst="rect">
            <a:avLst/>
          </a:prstGeom>
          <a:noFill/>
          <a:ln>
            <a:noFill/>
          </a:ln>
        </p:spPr>
      </p:pic>
      <p:sp>
        <p:nvSpPr>
          <p:cNvPr id="191" name="Shape 191"/>
          <p:cNvSpPr txBox="1"/>
          <p:nvPr/>
        </p:nvSpPr>
        <p:spPr>
          <a:xfrm>
            <a:off x="6363900" y="4394675"/>
            <a:ext cx="1216500" cy="572700"/>
          </a:xfrm>
          <a:prstGeom prst="rect">
            <a:avLst/>
          </a:prstGeom>
          <a:solidFill>
            <a:srgbClr val="00FF00"/>
          </a:solidFill>
          <a:ln>
            <a:noFill/>
          </a:ln>
        </p:spPr>
        <p:txBody>
          <a:bodyPr lIns="91425" tIns="91425" rIns="91425" bIns="91425" anchor="t" anchorCtr="0">
            <a:noAutofit/>
          </a:bodyPr>
          <a:lstStyle/>
          <a:p>
            <a:pPr lvl="0" algn="ctr" rtl="0">
              <a:spcBef>
                <a:spcPts val="0"/>
              </a:spcBef>
              <a:buNone/>
            </a:pPr>
            <a:r>
              <a:rPr lang="en" b="1"/>
              <a:t>Functioning Sensors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197" name="Shape 197"/>
          <p:cNvPicPr preferRelativeResize="0"/>
          <p:nvPr/>
        </p:nvPicPr>
        <p:blipFill>
          <a:blip r:embed="rId3">
            <a:alphaModFix/>
          </a:blip>
          <a:stretch>
            <a:fillRect/>
          </a:stretch>
        </p:blipFill>
        <p:spPr>
          <a:xfrm>
            <a:off x="311700" y="1017724"/>
            <a:ext cx="8520600" cy="3616409"/>
          </a:xfrm>
          <a:prstGeom prst="rect">
            <a:avLst/>
          </a:prstGeom>
          <a:noFill/>
          <a:ln>
            <a:noFill/>
          </a:ln>
        </p:spPr>
      </p:pic>
      <p:sp>
        <p:nvSpPr>
          <p:cNvPr id="198" name="Shape 198"/>
          <p:cNvSpPr txBox="1"/>
          <p:nvPr/>
        </p:nvSpPr>
        <p:spPr>
          <a:xfrm>
            <a:off x="6363900" y="4394675"/>
            <a:ext cx="1216500" cy="572700"/>
          </a:xfrm>
          <a:prstGeom prst="rect">
            <a:avLst/>
          </a:prstGeom>
          <a:solidFill>
            <a:srgbClr val="00FF00"/>
          </a:solidFill>
          <a:ln>
            <a:noFill/>
          </a:ln>
        </p:spPr>
        <p:txBody>
          <a:bodyPr lIns="91425" tIns="91425" rIns="91425" bIns="91425" anchor="t" anchorCtr="0">
            <a:noAutofit/>
          </a:bodyPr>
          <a:lstStyle/>
          <a:p>
            <a:pPr lvl="0" algn="ctr" rtl="0">
              <a:spcBef>
                <a:spcPts val="0"/>
              </a:spcBef>
              <a:buNone/>
            </a:pPr>
            <a:r>
              <a:rPr lang="en" b="1"/>
              <a:t>Functioning Sensors</a:t>
            </a:r>
          </a:p>
        </p:txBody>
      </p:sp>
      <p:sp>
        <p:nvSpPr>
          <p:cNvPr id="199" name="Shape 199"/>
          <p:cNvSpPr txBox="1"/>
          <p:nvPr/>
        </p:nvSpPr>
        <p:spPr>
          <a:xfrm>
            <a:off x="7645150" y="4394675"/>
            <a:ext cx="1401900" cy="572700"/>
          </a:xfrm>
          <a:prstGeom prst="rect">
            <a:avLst/>
          </a:prstGeom>
          <a:solidFill>
            <a:srgbClr val="FF0000"/>
          </a:solidFill>
          <a:ln>
            <a:noFill/>
          </a:ln>
        </p:spPr>
        <p:txBody>
          <a:bodyPr lIns="91425" tIns="91425" rIns="91425" bIns="91425" anchor="t" anchorCtr="0">
            <a:noAutofit/>
          </a:bodyPr>
          <a:lstStyle/>
          <a:p>
            <a:pPr lvl="0" algn="ctr" rtl="0">
              <a:spcBef>
                <a:spcPts val="0"/>
              </a:spcBef>
              <a:buNone/>
            </a:pPr>
            <a:r>
              <a:rPr lang="en" b="1"/>
              <a:t>Compromised Sensors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205" name="Shape 205"/>
          <p:cNvPicPr preferRelativeResize="0"/>
          <p:nvPr/>
        </p:nvPicPr>
        <p:blipFill>
          <a:blip r:embed="rId3">
            <a:alphaModFix/>
          </a:blip>
          <a:stretch>
            <a:fillRect/>
          </a:stretch>
        </p:blipFill>
        <p:spPr>
          <a:xfrm>
            <a:off x="311700" y="1017724"/>
            <a:ext cx="8520600" cy="3665330"/>
          </a:xfrm>
          <a:prstGeom prst="rect">
            <a:avLst/>
          </a:prstGeom>
          <a:noFill/>
          <a:ln>
            <a:noFill/>
          </a:ln>
        </p:spPr>
      </p:pic>
      <p:sp>
        <p:nvSpPr>
          <p:cNvPr id="206" name="Shape 206"/>
          <p:cNvSpPr/>
          <p:nvPr/>
        </p:nvSpPr>
        <p:spPr>
          <a:xfrm>
            <a:off x="5957575" y="1159450"/>
            <a:ext cx="1406100" cy="986700"/>
          </a:xfrm>
          <a:prstGeom prst="roundRect">
            <a:avLst>
              <a:gd name="adj" fmla="val 16667"/>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txBox="1"/>
          <p:nvPr/>
        </p:nvSpPr>
        <p:spPr>
          <a:xfrm>
            <a:off x="7363675" y="931400"/>
            <a:ext cx="1171800" cy="7155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9900"/>
                </a:solidFill>
              </a:rPr>
              <a:t>Dynamic</a:t>
            </a:r>
          </a:p>
          <a:p>
            <a:pPr lvl="0">
              <a:spcBef>
                <a:spcPts val="0"/>
              </a:spcBef>
              <a:buNone/>
            </a:pPr>
            <a:r>
              <a:rPr lang="en" sz="1800" b="1">
                <a:solidFill>
                  <a:srgbClr val="FF9900"/>
                </a:solidFill>
              </a:rPr>
              <a:t>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Quadrotor Dynamic Model: Coordinate Definitions</a:t>
            </a:r>
          </a:p>
        </p:txBody>
      </p:sp>
      <p:sp>
        <p:nvSpPr>
          <p:cNvPr id="213" name="Shape 213"/>
          <p:cNvSpPr txBox="1"/>
          <p:nvPr/>
        </p:nvSpPr>
        <p:spPr>
          <a:xfrm>
            <a:off x="6419300" y="4904700"/>
            <a:ext cx="2900700" cy="2388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chemeClr val="dk1"/>
                </a:solidFill>
              </a:rPr>
              <a:t>http://file.scirp.org/Html/12-7900231_35654.htm</a:t>
            </a:r>
          </a:p>
        </p:txBody>
      </p:sp>
      <p:pic>
        <p:nvPicPr>
          <p:cNvPr id="214" name="Shape 214"/>
          <p:cNvPicPr preferRelativeResize="0"/>
          <p:nvPr/>
        </p:nvPicPr>
        <p:blipFill>
          <a:blip r:embed="rId3">
            <a:alphaModFix/>
          </a:blip>
          <a:stretch>
            <a:fillRect/>
          </a:stretch>
        </p:blipFill>
        <p:spPr>
          <a:xfrm>
            <a:off x="2555899" y="941525"/>
            <a:ext cx="4032199" cy="4049000"/>
          </a:xfrm>
          <a:prstGeom prst="rect">
            <a:avLst/>
          </a:prstGeom>
          <a:noFill/>
          <a:ln>
            <a:noFill/>
          </a:ln>
        </p:spPr>
      </p:pic>
      <p:sp>
        <p:nvSpPr>
          <p:cNvPr id="215" name="Shape 215"/>
          <p:cNvSpPr/>
          <p:nvPr/>
        </p:nvSpPr>
        <p:spPr>
          <a:xfrm>
            <a:off x="2555900" y="4050925"/>
            <a:ext cx="1395000" cy="939600"/>
          </a:xfrm>
          <a:prstGeom prst="rect">
            <a:avLst/>
          </a:prstGeom>
          <a:noFill/>
          <a:ln w="28575" cap="flat" cmpd="sng">
            <a:solidFill>
              <a:srgbClr val="FFD9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6" name="Shape 216"/>
          <p:cNvSpPr/>
          <p:nvPr/>
        </p:nvSpPr>
        <p:spPr>
          <a:xfrm>
            <a:off x="4901350" y="3467450"/>
            <a:ext cx="603900" cy="238800"/>
          </a:xfrm>
          <a:prstGeom prst="rect">
            <a:avLst/>
          </a:prstGeom>
          <a:noFill/>
          <a:ln w="28575" cap="flat" cmpd="sng">
            <a:solidFill>
              <a:srgbClr val="E0666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17" name="Shape 217"/>
          <p:cNvSpPr/>
          <p:nvPr/>
        </p:nvSpPr>
        <p:spPr>
          <a:xfrm>
            <a:off x="5815400" y="1830400"/>
            <a:ext cx="603900" cy="238800"/>
          </a:xfrm>
          <a:prstGeom prst="rect">
            <a:avLst/>
          </a:prstGeom>
          <a:noFill/>
          <a:ln w="28575" cap="flat" cmpd="sng">
            <a:solidFill>
              <a:srgbClr val="6AA84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18" name="Shape 218"/>
          <p:cNvSpPr/>
          <p:nvPr/>
        </p:nvSpPr>
        <p:spPr>
          <a:xfrm>
            <a:off x="3485100" y="1992550"/>
            <a:ext cx="603900" cy="238800"/>
          </a:xfrm>
          <a:prstGeom prst="rect">
            <a:avLst/>
          </a:prstGeom>
          <a:noFill/>
          <a:ln w="28575"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219" name="Shape 219"/>
          <p:cNvCxnSpPr/>
          <p:nvPr/>
        </p:nvCxnSpPr>
        <p:spPr>
          <a:xfrm>
            <a:off x="4889250" y="2337075"/>
            <a:ext cx="537900" cy="332400"/>
          </a:xfrm>
          <a:prstGeom prst="straightConnector1">
            <a:avLst/>
          </a:prstGeom>
          <a:noFill/>
          <a:ln w="28575" cap="flat" cmpd="sng">
            <a:solidFill>
              <a:srgbClr val="F6B26B"/>
            </a:solidFill>
            <a:prstDash val="solid"/>
            <a:round/>
            <a:headEnd type="none" w="lg" len="lg"/>
            <a:tailEnd type="triangle" w="lg" len="lg"/>
          </a:ln>
        </p:spPr>
      </p:cxnSp>
      <p:cxnSp>
        <p:nvCxnSpPr>
          <p:cNvPr id="220" name="Shape 220"/>
          <p:cNvCxnSpPr/>
          <p:nvPr/>
        </p:nvCxnSpPr>
        <p:spPr>
          <a:xfrm rot="10800000" flipH="1">
            <a:off x="4889250" y="2024175"/>
            <a:ext cx="537900" cy="312900"/>
          </a:xfrm>
          <a:prstGeom prst="straightConnector1">
            <a:avLst/>
          </a:prstGeom>
          <a:noFill/>
          <a:ln w="28575" cap="flat" cmpd="sng">
            <a:solidFill>
              <a:srgbClr val="F6B26B"/>
            </a:solidFill>
            <a:prstDash val="solid"/>
            <a:round/>
            <a:headEnd type="none" w="lg" len="lg"/>
            <a:tailEnd type="triangle" w="lg" len="lg"/>
          </a:ln>
        </p:spPr>
      </p:cxnSp>
      <p:cxnSp>
        <p:nvCxnSpPr>
          <p:cNvPr id="221" name="Shape 221"/>
          <p:cNvCxnSpPr/>
          <p:nvPr/>
        </p:nvCxnSpPr>
        <p:spPr>
          <a:xfrm>
            <a:off x="4899025" y="2337075"/>
            <a:ext cx="0" cy="606300"/>
          </a:xfrm>
          <a:prstGeom prst="straightConnector1">
            <a:avLst/>
          </a:prstGeom>
          <a:noFill/>
          <a:ln w="28575" cap="flat" cmpd="sng">
            <a:solidFill>
              <a:srgbClr val="F6B26B"/>
            </a:solidFill>
            <a:prstDash val="solid"/>
            <a:round/>
            <a:headEnd type="none" w="lg" len="lg"/>
            <a:tailEnd type="triangle" w="lg" len="lg"/>
          </a:ln>
        </p:spPr>
      </p:cxnSp>
      <p:sp>
        <p:nvSpPr>
          <p:cNvPr id="222" name="Shape 222"/>
          <p:cNvSpPr txBox="1"/>
          <p:nvPr/>
        </p:nvSpPr>
        <p:spPr>
          <a:xfrm>
            <a:off x="4473625" y="1783600"/>
            <a:ext cx="850800" cy="332400"/>
          </a:xfrm>
          <a:prstGeom prst="rect">
            <a:avLst/>
          </a:prstGeom>
          <a:noFill/>
          <a:ln>
            <a:noFill/>
          </a:ln>
        </p:spPr>
        <p:txBody>
          <a:bodyPr lIns="91425" tIns="91425" rIns="91425" bIns="91425" anchor="t" anchorCtr="0">
            <a:noAutofit/>
          </a:bodyPr>
          <a:lstStyle/>
          <a:p>
            <a:pPr lvl="0" algn="ctr">
              <a:spcBef>
                <a:spcPts val="0"/>
              </a:spcBef>
              <a:buNone/>
            </a:pPr>
            <a:r>
              <a:rPr lang="en" sz="1200" b="1">
                <a:solidFill>
                  <a:srgbClr val="E69138"/>
                </a:solidFill>
                <a:latin typeface="Times New Roman"/>
                <a:ea typeface="Times New Roman"/>
                <a:cs typeface="Times New Roman"/>
                <a:sym typeface="Times New Roman"/>
              </a:rPr>
              <a:t>Body frame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986175" y="1417587"/>
            <a:ext cx="2900099" cy="1069471"/>
          </a:xfrm>
          <a:prstGeom prst="rect">
            <a:avLst/>
          </a:prstGeom>
          <a:noFill/>
          <a:ln>
            <a:noFill/>
          </a:ln>
        </p:spPr>
      </p:pic>
      <p:sp>
        <p:nvSpPr>
          <p:cNvPr id="228" name="Shape 228"/>
          <p:cNvSpPr txBox="1"/>
          <p:nvPr/>
        </p:nvSpPr>
        <p:spPr>
          <a:xfrm>
            <a:off x="528850" y="353975"/>
            <a:ext cx="3032700" cy="5658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latin typeface="Oswald"/>
                <a:ea typeface="Oswald"/>
                <a:cs typeface="Oswald"/>
                <a:sym typeface="Oswald"/>
              </a:rPr>
              <a:t>Dynamic Model</a:t>
            </a:r>
          </a:p>
        </p:txBody>
      </p:sp>
      <p:sp>
        <p:nvSpPr>
          <p:cNvPr id="229" name="Shape 229"/>
          <p:cNvSpPr txBox="1"/>
          <p:nvPr/>
        </p:nvSpPr>
        <p:spPr>
          <a:xfrm>
            <a:off x="3157650" y="4812000"/>
            <a:ext cx="5986200" cy="3315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pic>
        <p:nvPicPr>
          <p:cNvPr id="230" name="Shape 230"/>
          <p:cNvPicPr preferRelativeResize="0"/>
          <p:nvPr/>
        </p:nvPicPr>
        <p:blipFill>
          <a:blip r:embed="rId4">
            <a:alphaModFix/>
          </a:blip>
          <a:stretch>
            <a:fillRect/>
          </a:stretch>
        </p:blipFill>
        <p:spPr>
          <a:xfrm>
            <a:off x="993175" y="3215750"/>
            <a:ext cx="2886075" cy="790575"/>
          </a:xfrm>
          <a:prstGeom prst="rect">
            <a:avLst/>
          </a:prstGeom>
          <a:noFill/>
          <a:ln>
            <a:noFill/>
          </a:ln>
        </p:spPr>
      </p:pic>
      <p:graphicFrame>
        <p:nvGraphicFramePr>
          <p:cNvPr id="231" name="Shape 231"/>
          <p:cNvGraphicFramePr/>
          <p:nvPr/>
        </p:nvGraphicFramePr>
        <p:xfrm>
          <a:off x="5195150" y="1417609"/>
          <a:ext cx="3184925" cy="2827020"/>
        </p:xfrm>
        <a:graphic>
          <a:graphicData uri="http://schemas.openxmlformats.org/drawingml/2006/table">
            <a:tbl>
              <a:tblPr>
                <a:noFill/>
                <a:tableStyleId>{3D18BD67-744F-4AD8-B0FD-E176AC8264BC}</a:tableStyleId>
              </a:tblPr>
              <a:tblGrid>
                <a:gridCol w="602600"/>
                <a:gridCol w="2582325"/>
              </a:tblGrid>
              <a:tr h="396200">
                <a:tc>
                  <a:txBody>
                    <a:bodyPr/>
                    <a:lstStyle/>
                    <a:p>
                      <a:pPr lvl="0" algn="ctr">
                        <a:spcBef>
                          <a:spcPts val="0"/>
                        </a:spcBef>
                        <a:buNone/>
                      </a:pPr>
                      <a:endParaRPr b="1" dirty="0"/>
                    </a:p>
                  </a:txBody>
                  <a:tcPr marL="91425" marR="91425" marT="91425" marB="91425">
                    <a:solidFill>
                      <a:srgbClr val="FFFFFF"/>
                    </a:solidFill>
                  </a:tcPr>
                </a:tc>
                <a:tc>
                  <a:txBody>
                    <a:bodyPr/>
                    <a:lstStyle/>
                    <a:p>
                      <a:pPr rtl="0" fontAlgn="t">
                        <a:spcBef>
                          <a:spcPts val="0"/>
                        </a:spcBef>
                        <a:spcAft>
                          <a:spcPts val="0"/>
                        </a:spcAft>
                      </a:pPr>
                      <a:r>
                        <a:rPr lang="en-US" b="0" i="0" u="none" strike="noStrike" dirty="0">
                          <a:solidFill>
                            <a:srgbClr val="000000"/>
                          </a:solidFill>
                          <a:effectLst/>
                          <a:latin typeface="Arial" panose="020B0604020202020204" pitchFamily="34" charset="0"/>
                        </a:rPr>
                        <a:t>Thrust vector in body frame</a:t>
                      </a:r>
                      <a:endParaRPr lang="en-US" dirty="0">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Drag force</a:t>
                      </a:r>
                      <a:endParaRPr lang="en-US">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Rotation matrix (linear)</a:t>
                      </a:r>
                      <a:endParaRPr lang="en-US">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Inertia matrix</a:t>
                      </a:r>
                      <a:endParaRPr lang="en-US">
                        <a:effectLst/>
                      </a:endParaRPr>
                    </a:p>
                  </a:txBody>
                  <a:tcPr marL="95250" marR="95250" marT="95250" marB="95250">
                    <a:solidFill>
                      <a:srgbClr val="FFFFFF"/>
                    </a:solidFill>
                  </a:tcPr>
                </a:tc>
              </a:tr>
              <a:tr h="396200">
                <a:tc>
                  <a:txBody>
                    <a:bodyPr/>
                    <a:lstStyle/>
                    <a:p>
                      <a:pPr lvl="0" algn="ctr"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Torques in body frame</a:t>
                      </a:r>
                      <a:endParaRPr lang="en-US">
                        <a:effectLst/>
                      </a:endParaRPr>
                    </a:p>
                  </a:txBody>
                  <a:tcPr marL="95250" marR="95250" marT="95250" marB="95250">
                    <a:solidFill>
                      <a:srgbClr val="FFFFFF"/>
                    </a:solidFill>
                  </a:tcPr>
                </a:tc>
              </a:tr>
              <a:tr h="271550">
                <a:tc>
                  <a:txBody>
                    <a:bodyPr/>
                    <a:lstStyle/>
                    <a:p>
                      <a:pPr lvl="0" algn="l"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Angular velocity</a:t>
                      </a:r>
                      <a:endParaRPr lang="en-US">
                        <a:effectLst/>
                      </a:endParaRPr>
                    </a:p>
                  </a:txBody>
                  <a:tcPr marL="95250" marR="95250" marT="95250" marB="95250">
                    <a:solidFill>
                      <a:srgbClr val="FFFFFF"/>
                    </a:solidFill>
                  </a:tcPr>
                </a:tc>
              </a:tr>
              <a:tr h="271550">
                <a:tc>
                  <a:txBody>
                    <a:bodyPr/>
                    <a:lstStyle/>
                    <a:p>
                      <a:pPr lvl="0" algn="ctr"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dirty="0">
                          <a:solidFill>
                            <a:srgbClr val="000000"/>
                          </a:solidFill>
                          <a:effectLst/>
                          <a:latin typeface="Arial" panose="020B0604020202020204" pitchFamily="34" charset="0"/>
                        </a:rPr>
                        <a:t>Rotation matrix (rotational)</a:t>
                      </a:r>
                      <a:endParaRPr lang="en-US" dirty="0">
                        <a:effectLst/>
                      </a:endParaRPr>
                    </a:p>
                  </a:txBody>
                  <a:tcPr marL="95250" marR="95250" marT="95250" marB="95250">
                    <a:solidFill>
                      <a:srgbClr val="FFFFFF"/>
                    </a:solidFill>
                  </a:tcPr>
                </a:tc>
              </a:tr>
            </a:tbl>
          </a:graphicData>
        </a:graphic>
      </p:graphicFrame>
      <p:sp>
        <p:nvSpPr>
          <p:cNvPr id="232" name="Shape 232"/>
          <p:cNvSpPr txBox="1"/>
          <p:nvPr/>
        </p:nvSpPr>
        <p:spPr>
          <a:xfrm>
            <a:off x="1689525" y="2419850"/>
            <a:ext cx="1493400" cy="398100"/>
          </a:xfrm>
          <a:prstGeom prst="rect">
            <a:avLst/>
          </a:prstGeom>
          <a:noFill/>
          <a:ln>
            <a:noFill/>
          </a:ln>
        </p:spPr>
        <p:txBody>
          <a:bodyPr lIns="91425" tIns="91425" rIns="91425" bIns="91425" anchor="t" anchorCtr="0">
            <a:noAutofit/>
          </a:bodyPr>
          <a:lstStyle/>
          <a:p>
            <a:pPr lvl="0" algn="ctr">
              <a:spcBef>
                <a:spcPts val="0"/>
              </a:spcBef>
              <a:buNone/>
            </a:pPr>
            <a:r>
              <a:rPr lang="en" b="1">
                <a:solidFill>
                  <a:srgbClr val="93C47D"/>
                </a:solidFill>
              </a:rPr>
              <a:t>Linear Motion</a:t>
            </a:r>
          </a:p>
        </p:txBody>
      </p:sp>
      <p:sp>
        <p:nvSpPr>
          <p:cNvPr id="233" name="Shape 233"/>
          <p:cNvSpPr txBox="1"/>
          <p:nvPr/>
        </p:nvSpPr>
        <p:spPr>
          <a:xfrm>
            <a:off x="1524825" y="4006325"/>
            <a:ext cx="1822800" cy="3981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3C47D"/>
                </a:solidFill>
              </a:rPr>
              <a:t>Rotational Motion</a:t>
            </a:r>
          </a:p>
        </p:txBody>
      </p:sp>
      <p:pic>
        <p:nvPicPr>
          <p:cNvPr id="234" name="Shape 234"/>
          <p:cNvPicPr preferRelativeResize="0"/>
          <p:nvPr/>
        </p:nvPicPr>
        <p:blipFill rotWithShape="1">
          <a:blip r:embed="rId5">
            <a:alphaModFix/>
          </a:blip>
          <a:srcRect l="5909" t="10" r="-9" b="-10"/>
          <a:stretch/>
        </p:blipFill>
        <p:spPr>
          <a:xfrm>
            <a:off x="5405849" y="1519425"/>
            <a:ext cx="206149" cy="219075"/>
          </a:xfrm>
          <a:prstGeom prst="rect">
            <a:avLst/>
          </a:prstGeom>
          <a:noFill/>
          <a:ln>
            <a:noFill/>
          </a:ln>
        </p:spPr>
      </p:pic>
      <p:pic>
        <p:nvPicPr>
          <p:cNvPr id="235" name="Shape 235"/>
          <p:cNvPicPr preferRelativeResize="0"/>
          <p:nvPr/>
        </p:nvPicPr>
        <p:blipFill>
          <a:blip r:embed="rId6">
            <a:alphaModFix/>
          </a:blip>
          <a:stretch>
            <a:fillRect/>
          </a:stretch>
        </p:blipFill>
        <p:spPr>
          <a:xfrm>
            <a:off x="5375562" y="1893687"/>
            <a:ext cx="266700" cy="257175"/>
          </a:xfrm>
          <a:prstGeom prst="rect">
            <a:avLst/>
          </a:prstGeom>
          <a:noFill/>
          <a:ln>
            <a:noFill/>
          </a:ln>
        </p:spPr>
      </p:pic>
      <p:pic>
        <p:nvPicPr>
          <p:cNvPr id="236" name="Shape 236"/>
          <p:cNvPicPr preferRelativeResize="0"/>
          <p:nvPr/>
        </p:nvPicPr>
        <p:blipFill rotWithShape="1">
          <a:blip r:embed="rId7">
            <a:alphaModFix/>
          </a:blip>
          <a:srcRect t="10" r="8600" b="-10"/>
          <a:stretch/>
        </p:blipFill>
        <p:spPr>
          <a:xfrm>
            <a:off x="5430575" y="2327262"/>
            <a:ext cx="156699" cy="219075"/>
          </a:xfrm>
          <a:prstGeom prst="rect">
            <a:avLst/>
          </a:prstGeom>
          <a:noFill/>
          <a:ln>
            <a:noFill/>
          </a:ln>
        </p:spPr>
      </p:pic>
      <p:pic>
        <p:nvPicPr>
          <p:cNvPr id="237" name="Shape 237"/>
          <p:cNvPicPr preferRelativeResize="0"/>
          <p:nvPr/>
        </p:nvPicPr>
        <p:blipFill>
          <a:blip r:embed="rId8">
            <a:alphaModFix/>
          </a:blip>
          <a:stretch>
            <a:fillRect/>
          </a:stretch>
        </p:blipFill>
        <p:spPr>
          <a:xfrm>
            <a:off x="5430575" y="3139379"/>
            <a:ext cx="156700" cy="123121"/>
          </a:xfrm>
          <a:prstGeom prst="rect">
            <a:avLst/>
          </a:prstGeom>
          <a:noFill/>
          <a:ln>
            <a:noFill/>
          </a:ln>
        </p:spPr>
      </p:pic>
      <p:pic>
        <p:nvPicPr>
          <p:cNvPr id="238" name="Shape 238"/>
          <p:cNvPicPr preferRelativeResize="0"/>
          <p:nvPr/>
        </p:nvPicPr>
        <p:blipFill>
          <a:blip r:embed="rId9">
            <a:alphaModFix/>
          </a:blip>
          <a:stretch>
            <a:fillRect/>
          </a:stretch>
        </p:blipFill>
        <p:spPr>
          <a:xfrm>
            <a:off x="5461300" y="2733312"/>
            <a:ext cx="95250" cy="219075"/>
          </a:xfrm>
          <a:prstGeom prst="rect">
            <a:avLst/>
          </a:prstGeom>
          <a:noFill/>
          <a:ln>
            <a:noFill/>
          </a:ln>
        </p:spPr>
      </p:pic>
      <p:pic>
        <p:nvPicPr>
          <p:cNvPr id="239" name="Shape 239"/>
          <p:cNvPicPr preferRelativeResize="0"/>
          <p:nvPr/>
        </p:nvPicPr>
        <p:blipFill>
          <a:blip r:embed="rId10">
            <a:alphaModFix/>
          </a:blip>
          <a:stretch>
            <a:fillRect/>
          </a:stretch>
        </p:blipFill>
        <p:spPr>
          <a:xfrm>
            <a:off x="5418425" y="3534850"/>
            <a:ext cx="180975" cy="152400"/>
          </a:xfrm>
          <a:prstGeom prst="rect">
            <a:avLst/>
          </a:prstGeom>
          <a:noFill/>
          <a:ln>
            <a:noFill/>
          </a:ln>
        </p:spPr>
      </p:pic>
      <p:pic>
        <p:nvPicPr>
          <p:cNvPr id="240" name="Shape 240"/>
          <p:cNvPicPr preferRelativeResize="0"/>
          <p:nvPr/>
        </p:nvPicPr>
        <p:blipFill>
          <a:blip r:embed="rId11">
            <a:alphaModFix/>
          </a:blip>
          <a:stretch>
            <a:fillRect/>
          </a:stretch>
        </p:blipFill>
        <p:spPr>
          <a:xfrm>
            <a:off x="5413675" y="3855525"/>
            <a:ext cx="190500"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246" name="Shape 246"/>
          <p:cNvPicPr preferRelativeResize="0"/>
          <p:nvPr/>
        </p:nvPicPr>
        <p:blipFill>
          <a:blip r:embed="rId3">
            <a:alphaModFix/>
          </a:blip>
          <a:stretch>
            <a:fillRect/>
          </a:stretch>
        </p:blipFill>
        <p:spPr>
          <a:xfrm>
            <a:off x="311700" y="1017724"/>
            <a:ext cx="8520600" cy="3665330"/>
          </a:xfrm>
          <a:prstGeom prst="rect">
            <a:avLst/>
          </a:prstGeom>
          <a:noFill/>
          <a:ln>
            <a:noFill/>
          </a:ln>
        </p:spPr>
      </p:pic>
      <p:sp>
        <p:nvSpPr>
          <p:cNvPr id="247" name="Shape 247"/>
          <p:cNvSpPr/>
          <p:nvPr/>
        </p:nvSpPr>
        <p:spPr>
          <a:xfrm>
            <a:off x="4872125" y="3441350"/>
            <a:ext cx="1406100" cy="986700"/>
          </a:xfrm>
          <a:prstGeom prst="roundRect">
            <a:avLst>
              <a:gd name="adj" fmla="val 16667"/>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8" name="Shape 248"/>
          <p:cNvSpPr txBox="1"/>
          <p:nvPr/>
        </p:nvSpPr>
        <p:spPr>
          <a:xfrm>
            <a:off x="4576125" y="2789725"/>
            <a:ext cx="1628100" cy="7155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9900"/>
                </a:solidFill>
              </a:rPr>
              <a:t>Optimization Algorithm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4574525" y="4652325"/>
            <a:ext cx="4569300" cy="4911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http://stanford.edu/~boyd/papers/pdf/rt_cvx_sig_proc.pdf</a:t>
            </a:r>
          </a:p>
          <a:p>
            <a:pPr lvl="0" rtl="0">
              <a:spcBef>
                <a:spcPts val="0"/>
              </a:spcBef>
              <a:buNone/>
            </a:pPr>
            <a:r>
              <a:rPr lang="en" sz="1200">
                <a:solidFill>
                  <a:schemeClr val="accent3"/>
                </a:solidFill>
                <a:latin typeface="Average"/>
                <a:ea typeface="Average"/>
                <a:cs typeface="Average"/>
                <a:sym typeface="Average"/>
              </a:rPr>
              <a:t>http://www.convexoptimization.com/dattorro/convex_functions.html</a:t>
            </a:r>
          </a:p>
        </p:txBody>
      </p:sp>
      <p:sp>
        <p:nvSpPr>
          <p:cNvPr id="254" name="Shape 25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Convex Optimization</a:t>
            </a:r>
          </a:p>
        </p:txBody>
      </p:sp>
      <p:sp>
        <p:nvSpPr>
          <p:cNvPr id="255" name="Shape 255"/>
          <p:cNvSpPr txBox="1">
            <a:spLocks noGrp="1"/>
          </p:cNvSpPr>
          <p:nvPr>
            <p:ph type="body" idx="1"/>
          </p:nvPr>
        </p:nvSpPr>
        <p:spPr>
          <a:xfrm>
            <a:off x="311700" y="1152475"/>
            <a:ext cx="5029200" cy="3763500"/>
          </a:xfrm>
          <a:prstGeom prst="rect">
            <a:avLst/>
          </a:prstGeom>
        </p:spPr>
        <p:txBody>
          <a:bodyPr lIns="91425" tIns="91425" rIns="91425" bIns="91425" anchor="t" anchorCtr="0">
            <a:noAutofit/>
          </a:bodyPr>
          <a:lstStyle/>
          <a:p>
            <a:pPr marL="457200" lvl="0" indent="-342900" rtl="0">
              <a:lnSpc>
                <a:spcPct val="100000"/>
              </a:lnSpc>
              <a:spcBef>
                <a:spcPts val="0"/>
              </a:spcBef>
              <a:spcAft>
                <a:spcPts val="1000"/>
              </a:spcAft>
              <a:buClr>
                <a:schemeClr val="lt2"/>
              </a:buClr>
              <a:buSzPct val="100000"/>
              <a:buFont typeface="Average"/>
              <a:buChar char="-"/>
            </a:pPr>
            <a:r>
              <a:rPr lang="en" sz="1800">
                <a:solidFill>
                  <a:schemeClr val="lt2"/>
                </a:solidFill>
              </a:rPr>
              <a:t>Special class of optimization problems</a:t>
            </a:r>
          </a:p>
          <a:p>
            <a:pPr marL="914400" lvl="1" indent="-342900" rtl="0">
              <a:lnSpc>
                <a:spcPct val="100000"/>
              </a:lnSpc>
              <a:spcBef>
                <a:spcPts val="0"/>
              </a:spcBef>
              <a:spcAft>
                <a:spcPts val="0"/>
              </a:spcAft>
              <a:buClr>
                <a:schemeClr val="lt2"/>
              </a:buClr>
              <a:buSzPct val="100000"/>
              <a:buFont typeface="Arial"/>
              <a:buChar char="-"/>
            </a:pPr>
            <a:r>
              <a:rPr lang="en" sz="1800">
                <a:solidFill>
                  <a:schemeClr val="lt2"/>
                </a:solidFill>
              </a:rPr>
              <a:t>Least squares programming (LP)</a:t>
            </a:r>
          </a:p>
          <a:p>
            <a:pPr marL="914400" lvl="1" indent="-342900" rtl="0">
              <a:lnSpc>
                <a:spcPct val="100000"/>
              </a:lnSpc>
              <a:spcBef>
                <a:spcPts val="0"/>
              </a:spcBef>
              <a:spcAft>
                <a:spcPts val="0"/>
              </a:spcAft>
              <a:buClr>
                <a:schemeClr val="lt2"/>
              </a:buClr>
              <a:buSzPct val="100000"/>
              <a:buFont typeface="Arial"/>
              <a:buChar char="-"/>
            </a:pPr>
            <a:r>
              <a:rPr lang="en" sz="1800">
                <a:solidFill>
                  <a:schemeClr val="lt2"/>
                </a:solidFill>
              </a:rPr>
              <a:t>Quadratic programming (QP)</a:t>
            </a:r>
          </a:p>
          <a:p>
            <a:pPr lvl="0" rtl="0">
              <a:lnSpc>
                <a:spcPct val="100000"/>
              </a:lnSpc>
              <a:spcBef>
                <a:spcPts val="0"/>
              </a:spcBef>
              <a:spcAft>
                <a:spcPts val="1000"/>
              </a:spcAft>
              <a:buNone/>
            </a:pPr>
            <a:endParaRPr sz="1800">
              <a:solidFill>
                <a:schemeClr val="lt2"/>
              </a:solidFill>
            </a:endParaRPr>
          </a:p>
          <a:p>
            <a:pPr lvl="0" rtl="0">
              <a:lnSpc>
                <a:spcPct val="100000"/>
              </a:lnSpc>
              <a:spcBef>
                <a:spcPts val="0"/>
              </a:spcBef>
              <a:spcAft>
                <a:spcPts val="1000"/>
              </a:spcAft>
              <a:buNone/>
            </a:pPr>
            <a:endParaRPr sz="1800">
              <a:solidFill>
                <a:schemeClr val="lt2"/>
              </a:solidFill>
            </a:endParaRPr>
          </a:p>
          <a:p>
            <a:pPr marL="457200" lvl="0" indent="-342900" rtl="0">
              <a:lnSpc>
                <a:spcPct val="100000"/>
              </a:lnSpc>
              <a:spcBef>
                <a:spcPts val="0"/>
              </a:spcBef>
              <a:spcAft>
                <a:spcPts val="1000"/>
              </a:spcAft>
              <a:buClr>
                <a:schemeClr val="lt2"/>
              </a:buClr>
              <a:buSzPct val="100000"/>
              <a:buFont typeface="Average"/>
              <a:buChar char="-"/>
            </a:pPr>
            <a:r>
              <a:rPr lang="en" sz="1800">
                <a:solidFill>
                  <a:schemeClr val="lt2"/>
                </a:solidFill>
              </a:rPr>
              <a:t>Programs exist to translate a mathematical problem and find the solution (e.g. CVX)</a:t>
            </a:r>
          </a:p>
          <a:p>
            <a:pPr marL="457200" lvl="0" indent="-342900" rtl="0">
              <a:lnSpc>
                <a:spcPct val="100000"/>
              </a:lnSpc>
              <a:spcBef>
                <a:spcPts val="0"/>
              </a:spcBef>
              <a:spcAft>
                <a:spcPts val="1000"/>
              </a:spcAft>
              <a:buClr>
                <a:schemeClr val="lt2"/>
              </a:buClr>
              <a:buSzPct val="100000"/>
              <a:buFont typeface="Average"/>
              <a:buChar char="-"/>
            </a:pPr>
            <a:r>
              <a:rPr lang="en" sz="1800">
                <a:solidFill>
                  <a:schemeClr val="lt2"/>
                </a:solidFill>
              </a:rPr>
              <a:t>Recent advances have reduced solution times</a:t>
            </a:r>
          </a:p>
          <a:p>
            <a:pPr marL="457200" lvl="0" indent="-342900" rtl="0">
              <a:lnSpc>
                <a:spcPct val="100000"/>
              </a:lnSpc>
              <a:spcBef>
                <a:spcPts val="0"/>
              </a:spcBef>
              <a:spcAft>
                <a:spcPts val="1000"/>
              </a:spcAft>
              <a:buClr>
                <a:schemeClr val="lt2"/>
              </a:buClr>
              <a:buSzPct val="100000"/>
              <a:buFont typeface="Average"/>
              <a:buChar char="-"/>
            </a:pPr>
            <a:r>
              <a:rPr lang="en" sz="1800">
                <a:solidFill>
                  <a:schemeClr val="lt2"/>
                </a:solidFill>
              </a:rPr>
              <a:t>Applications in control, circuit design, economics, machine learning, etc.</a:t>
            </a:r>
          </a:p>
        </p:txBody>
      </p:sp>
      <p:pic>
        <p:nvPicPr>
          <p:cNvPr id="256" name="Shape 256"/>
          <p:cNvPicPr preferRelativeResize="0"/>
          <p:nvPr/>
        </p:nvPicPr>
        <p:blipFill>
          <a:blip r:embed="rId3">
            <a:alphaModFix/>
          </a:blip>
          <a:stretch>
            <a:fillRect/>
          </a:stretch>
        </p:blipFill>
        <p:spPr>
          <a:xfrm>
            <a:off x="5470024" y="1455437"/>
            <a:ext cx="3062124" cy="2232624"/>
          </a:xfrm>
          <a:prstGeom prst="rect">
            <a:avLst/>
          </a:prstGeom>
          <a:noFill/>
          <a:ln>
            <a:noFill/>
          </a:ln>
        </p:spPr>
      </p:pic>
      <p:pic>
        <p:nvPicPr>
          <p:cNvPr id="257" name="Shape 257"/>
          <p:cNvPicPr preferRelativeResize="0"/>
          <p:nvPr/>
        </p:nvPicPr>
        <p:blipFill>
          <a:blip r:embed="rId4">
            <a:alphaModFix/>
          </a:blip>
          <a:stretch>
            <a:fillRect/>
          </a:stretch>
        </p:blipFill>
        <p:spPr>
          <a:xfrm>
            <a:off x="1105737" y="2285400"/>
            <a:ext cx="3441134" cy="57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Optimization Example - Quadratic Programming</a:t>
            </a:r>
          </a:p>
        </p:txBody>
      </p:sp>
      <p:sp>
        <p:nvSpPr>
          <p:cNvPr id="263" name="Shape 263"/>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a:spcBef>
                <a:spcPts val="0"/>
              </a:spcBef>
              <a:buNone/>
            </a:pPr>
            <a:r>
              <a:rPr lang="en" sz="1800"/>
              <a:t>Mathematical representation:</a:t>
            </a:r>
          </a:p>
        </p:txBody>
      </p:sp>
      <p:pic>
        <p:nvPicPr>
          <p:cNvPr id="264" name="Shape 264"/>
          <p:cNvPicPr preferRelativeResize="0"/>
          <p:nvPr/>
        </p:nvPicPr>
        <p:blipFill>
          <a:blip r:embed="rId3">
            <a:alphaModFix/>
          </a:blip>
          <a:stretch>
            <a:fillRect/>
          </a:stretch>
        </p:blipFill>
        <p:spPr>
          <a:xfrm>
            <a:off x="1272262" y="1736725"/>
            <a:ext cx="1838325" cy="2362200"/>
          </a:xfrm>
          <a:prstGeom prst="rect">
            <a:avLst/>
          </a:prstGeom>
          <a:noFill/>
          <a:ln>
            <a:noFill/>
          </a:ln>
        </p:spPr>
      </p:pic>
      <p:pic>
        <p:nvPicPr>
          <p:cNvPr id="265" name="Shape 265"/>
          <p:cNvPicPr preferRelativeResize="0"/>
          <p:nvPr/>
        </p:nvPicPr>
        <p:blipFill>
          <a:blip r:embed="rId4">
            <a:alphaModFix/>
          </a:blip>
          <a:stretch>
            <a:fillRect/>
          </a:stretch>
        </p:blipFill>
        <p:spPr>
          <a:xfrm>
            <a:off x="5121899" y="1736725"/>
            <a:ext cx="2371285" cy="2362200"/>
          </a:xfrm>
          <a:prstGeom prst="rect">
            <a:avLst/>
          </a:prstGeom>
          <a:noFill/>
          <a:ln>
            <a:noFill/>
          </a:ln>
        </p:spPr>
      </p:pic>
      <p:sp>
        <p:nvSpPr>
          <p:cNvPr id="266" name="Shape 266"/>
          <p:cNvSpPr txBox="1">
            <a:spLocks noGrp="1"/>
          </p:cNvSpPr>
          <p:nvPr>
            <p:ph type="body" idx="2"/>
          </p:nvPr>
        </p:nvSpPr>
        <p:spPr>
          <a:xfrm>
            <a:off x="4832400" y="1152475"/>
            <a:ext cx="3999900" cy="584100"/>
          </a:xfrm>
          <a:prstGeom prst="rect">
            <a:avLst/>
          </a:prstGeom>
        </p:spPr>
        <p:txBody>
          <a:bodyPr lIns="91425" tIns="91425" rIns="91425" bIns="91425" anchor="t" anchorCtr="0">
            <a:noAutofit/>
          </a:bodyPr>
          <a:lstStyle/>
          <a:p>
            <a:pPr lvl="0">
              <a:spcBef>
                <a:spcPts val="0"/>
              </a:spcBef>
              <a:buNone/>
            </a:pPr>
            <a:r>
              <a:rPr lang="en" sz="1800"/>
              <a:t>CVX code (CVXgen):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Overview</a:t>
            </a:r>
          </a:p>
        </p:txBody>
      </p:sp>
      <p:sp>
        <p:nvSpPr>
          <p:cNvPr id="112" name="Shape 112"/>
          <p:cNvSpPr txBox="1">
            <a:spLocks noGrp="1"/>
          </p:cNvSpPr>
          <p:nvPr>
            <p:ph type="body" idx="1"/>
          </p:nvPr>
        </p:nvSpPr>
        <p:spPr>
          <a:xfrm>
            <a:off x="476425" y="1017725"/>
            <a:ext cx="4654800" cy="39900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en" u="sng"/>
              <a:t>Project Description</a:t>
            </a:r>
          </a:p>
          <a:p>
            <a:pPr marL="457200" lvl="0" indent="-228600" rtl="0">
              <a:lnSpc>
                <a:spcPct val="115000"/>
              </a:lnSpc>
              <a:spcBef>
                <a:spcPts val="0"/>
              </a:spcBef>
              <a:spcAft>
                <a:spcPts val="0"/>
              </a:spcAft>
              <a:buChar char="-"/>
            </a:pPr>
            <a:r>
              <a:rPr lang="en" sz="1800"/>
              <a:t>Project Statement</a:t>
            </a:r>
          </a:p>
          <a:p>
            <a:pPr marL="457200" lvl="0" indent="-228600" rtl="0">
              <a:lnSpc>
                <a:spcPct val="115000"/>
              </a:lnSpc>
              <a:spcBef>
                <a:spcPts val="0"/>
              </a:spcBef>
              <a:spcAft>
                <a:spcPts val="0"/>
              </a:spcAft>
              <a:buChar char="-"/>
            </a:pPr>
            <a:r>
              <a:rPr lang="en" sz="1800"/>
              <a:t>Objectives, Constraints &amp; Functions</a:t>
            </a:r>
          </a:p>
          <a:p>
            <a:pPr marL="457200" lvl="0" indent="-228600" rtl="0">
              <a:lnSpc>
                <a:spcPct val="115000"/>
              </a:lnSpc>
              <a:spcBef>
                <a:spcPts val="0"/>
              </a:spcBef>
              <a:spcAft>
                <a:spcPts val="0"/>
              </a:spcAft>
              <a:buChar char="-"/>
            </a:pPr>
            <a:r>
              <a:rPr lang="en" sz="1800"/>
              <a:t>Deliverables</a:t>
            </a:r>
          </a:p>
          <a:p>
            <a:pPr lvl="0" rtl="0">
              <a:lnSpc>
                <a:spcPct val="115000"/>
              </a:lnSpc>
              <a:spcBef>
                <a:spcPts val="0"/>
              </a:spcBef>
              <a:spcAft>
                <a:spcPts val="0"/>
              </a:spcAft>
              <a:buNone/>
            </a:pPr>
            <a:r>
              <a:rPr lang="en" u="sng"/>
              <a:t>Theory</a:t>
            </a:r>
          </a:p>
          <a:p>
            <a:pPr marL="457200" lvl="0" indent="-342900" rtl="0">
              <a:lnSpc>
                <a:spcPct val="115000"/>
              </a:lnSpc>
              <a:spcBef>
                <a:spcPts val="0"/>
              </a:spcBef>
              <a:spcAft>
                <a:spcPts val="0"/>
              </a:spcAft>
              <a:buSzPct val="100000"/>
              <a:buChar char="-"/>
            </a:pPr>
            <a:r>
              <a:rPr lang="en" sz="1800"/>
              <a:t>Control Loop</a:t>
            </a:r>
          </a:p>
          <a:p>
            <a:pPr marL="457200" lvl="0" indent="-342900" rtl="0">
              <a:lnSpc>
                <a:spcPct val="115000"/>
              </a:lnSpc>
              <a:spcBef>
                <a:spcPts val="0"/>
              </a:spcBef>
              <a:spcAft>
                <a:spcPts val="0"/>
              </a:spcAft>
              <a:buSzPct val="100000"/>
              <a:buChar char="-"/>
            </a:pPr>
            <a:r>
              <a:rPr lang="en" sz="1800"/>
              <a:t>Dynamic Model</a:t>
            </a:r>
          </a:p>
          <a:p>
            <a:pPr marL="457200" lvl="0" indent="-342900" rtl="0">
              <a:lnSpc>
                <a:spcPct val="115000"/>
              </a:lnSpc>
              <a:spcBef>
                <a:spcPts val="0"/>
              </a:spcBef>
              <a:spcAft>
                <a:spcPts val="0"/>
              </a:spcAft>
              <a:buSzPct val="100000"/>
              <a:buChar char="-"/>
            </a:pPr>
            <a:r>
              <a:rPr lang="en"/>
              <a:t>O</a:t>
            </a:r>
            <a:r>
              <a:rPr lang="en" sz="1800"/>
              <a:t>ptimization Algorithm</a:t>
            </a:r>
          </a:p>
          <a:p>
            <a:pPr lvl="0" rtl="0">
              <a:lnSpc>
                <a:spcPct val="115000"/>
              </a:lnSpc>
              <a:spcBef>
                <a:spcPts val="0"/>
              </a:spcBef>
              <a:spcAft>
                <a:spcPts val="0"/>
              </a:spcAft>
              <a:buNone/>
            </a:pPr>
            <a:r>
              <a:rPr lang="en" u="sng"/>
              <a:t>Hardware Selections</a:t>
            </a:r>
          </a:p>
          <a:p>
            <a:pPr lvl="0" rtl="0">
              <a:lnSpc>
                <a:spcPct val="115000"/>
              </a:lnSpc>
              <a:spcBef>
                <a:spcPts val="0"/>
              </a:spcBef>
              <a:spcAft>
                <a:spcPts val="0"/>
              </a:spcAft>
              <a:buNone/>
            </a:pPr>
            <a:r>
              <a:rPr lang="en" u="sng"/>
              <a:t>Current Progress</a:t>
            </a:r>
          </a:p>
          <a:p>
            <a:pPr marL="457200" lvl="0" indent="-342900" rtl="0">
              <a:lnSpc>
                <a:spcPct val="115000"/>
              </a:lnSpc>
              <a:spcBef>
                <a:spcPts val="0"/>
              </a:spcBef>
              <a:spcAft>
                <a:spcPts val="0"/>
              </a:spcAft>
              <a:buSzPct val="100000"/>
              <a:buChar char="-"/>
            </a:pPr>
            <a:r>
              <a:rPr lang="en" sz="1800"/>
              <a:t>Gantt chart</a:t>
            </a:r>
          </a:p>
          <a:p>
            <a:pPr lvl="0" rtl="0">
              <a:lnSpc>
                <a:spcPct val="115000"/>
              </a:lnSpc>
              <a:spcBef>
                <a:spcPts val="0"/>
              </a:spcBef>
              <a:spcAft>
                <a:spcPts val="0"/>
              </a:spcAft>
              <a:buNone/>
            </a:pPr>
            <a:r>
              <a:rPr lang="en" u="sng"/>
              <a:t>Questions</a:t>
            </a:r>
          </a:p>
        </p:txBody>
      </p:sp>
      <p:pic>
        <p:nvPicPr>
          <p:cNvPr id="113" name="Shape 113"/>
          <p:cNvPicPr preferRelativeResize="0"/>
          <p:nvPr/>
        </p:nvPicPr>
        <p:blipFill>
          <a:blip r:embed="rId3">
            <a:alphaModFix/>
          </a:blip>
          <a:stretch>
            <a:fillRect/>
          </a:stretch>
        </p:blipFill>
        <p:spPr>
          <a:xfrm>
            <a:off x="5269199" y="1227125"/>
            <a:ext cx="3106724" cy="2397350"/>
          </a:xfrm>
          <a:prstGeom prst="rect">
            <a:avLst/>
          </a:prstGeom>
          <a:noFill/>
          <a:ln>
            <a:noFill/>
          </a:ln>
        </p:spPr>
      </p:pic>
      <p:sp>
        <p:nvSpPr>
          <p:cNvPr id="114" name="Shape 114"/>
          <p:cNvSpPr txBox="1"/>
          <p:nvPr/>
        </p:nvSpPr>
        <p:spPr>
          <a:xfrm>
            <a:off x="6234000" y="4704550"/>
            <a:ext cx="2910000" cy="429300"/>
          </a:xfrm>
          <a:prstGeom prst="rect">
            <a:avLst/>
          </a:prstGeom>
          <a:noFill/>
          <a:ln>
            <a:noFill/>
          </a:ln>
        </p:spPr>
        <p:txBody>
          <a:bodyPr lIns="91425" tIns="91425" rIns="91425" bIns="91425" anchor="ctr" anchorCtr="0">
            <a:noAutofit/>
          </a:bodyPr>
          <a:lstStyle/>
          <a:p>
            <a:pPr lvl="0" rtl="0">
              <a:spcBef>
                <a:spcPts val="0"/>
              </a:spcBef>
              <a:buNone/>
            </a:pPr>
            <a:r>
              <a:rPr lang="en" sz="1200">
                <a:solidFill>
                  <a:srgbClr val="FFFFFF"/>
                </a:solidFill>
                <a:latin typeface="Average"/>
                <a:ea typeface="Average"/>
                <a:cs typeface="Average"/>
                <a:sym typeface="Average"/>
              </a:rPr>
              <a:t>https://en.wikipedia.org/wiki/Quadcopter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SSE Optimization Algorithm</a:t>
            </a:r>
          </a:p>
        </p:txBody>
      </p:sp>
      <p:sp>
        <p:nvSpPr>
          <p:cNvPr id="272" name="Shape 272"/>
          <p:cNvSpPr txBox="1">
            <a:spLocks noGrp="1"/>
          </p:cNvSpPr>
          <p:nvPr>
            <p:ph type="body" idx="1"/>
          </p:nvPr>
        </p:nvSpPr>
        <p:spPr>
          <a:xfrm>
            <a:off x="311700" y="1152475"/>
            <a:ext cx="3999900" cy="523800"/>
          </a:xfrm>
          <a:prstGeom prst="rect">
            <a:avLst/>
          </a:prstGeom>
        </p:spPr>
        <p:txBody>
          <a:bodyPr lIns="91425" tIns="91425" rIns="91425" bIns="91425" anchor="t" anchorCtr="0">
            <a:noAutofit/>
          </a:bodyPr>
          <a:lstStyle/>
          <a:p>
            <a:pPr lvl="0" rtl="0">
              <a:spcBef>
                <a:spcPts val="0"/>
              </a:spcBef>
              <a:buNone/>
            </a:pPr>
            <a:r>
              <a:rPr lang="en" sz="1800"/>
              <a:t>Mathematical representation:</a:t>
            </a:r>
          </a:p>
        </p:txBody>
      </p:sp>
      <p:sp>
        <p:nvSpPr>
          <p:cNvPr id="273" name="Shape 273"/>
          <p:cNvSpPr txBox="1">
            <a:spLocks noGrp="1"/>
          </p:cNvSpPr>
          <p:nvPr>
            <p:ph type="body" idx="2"/>
          </p:nvPr>
        </p:nvSpPr>
        <p:spPr>
          <a:xfrm>
            <a:off x="4832400" y="1152475"/>
            <a:ext cx="3999900" cy="584100"/>
          </a:xfrm>
          <a:prstGeom prst="rect">
            <a:avLst/>
          </a:prstGeom>
        </p:spPr>
        <p:txBody>
          <a:bodyPr lIns="91425" tIns="91425" rIns="91425" bIns="91425" anchor="t" anchorCtr="0">
            <a:noAutofit/>
          </a:bodyPr>
          <a:lstStyle/>
          <a:p>
            <a:pPr lvl="0" rtl="0">
              <a:spcBef>
                <a:spcPts val="0"/>
              </a:spcBef>
              <a:buNone/>
            </a:pPr>
            <a:r>
              <a:rPr lang="en" sz="1800"/>
              <a:t>CVX code:</a:t>
            </a:r>
          </a:p>
        </p:txBody>
      </p:sp>
      <p:pic>
        <p:nvPicPr>
          <p:cNvPr id="274" name="Shape 274"/>
          <p:cNvPicPr preferRelativeResize="0"/>
          <p:nvPr/>
        </p:nvPicPr>
        <p:blipFill>
          <a:blip r:embed="rId3">
            <a:alphaModFix/>
          </a:blip>
          <a:stretch>
            <a:fillRect/>
          </a:stretch>
        </p:blipFill>
        <p:spPr>
          <a:xfrm>
            <a:off x="311700" y="1643987"/>
            <a:ext cx="3999899" cy="523742"/>
          </a:xfrm>
          <a:prstGeom prst="rect">
            <a:avLst/>
          </a:prstGeom>
          <a:noFill/>
          <a:ln>
            <a:noFill/>
          </a:ln>
        </p:spPr>
      </p:pic>
      <p:pic>
        <p:nvPicPr>
          <p:cNvPr id="275" name="Shape 275"/>
          <p:cNvPicPr preferRelativeResize="0"/>
          <p:nvPr/>
        </p:nvPicPr>
        <p:blipFill>
          <a:blip r:embed="rId4">
            <a:alphaModFix/>
          </a:blip>
          <a:stretch>
            <a:fillRect/>
          </a:stretch>
        </p:blipFill>
        <p:spPr>
          <a:xfrm>
            <a:off x="311700" y="2324806"/>
            <a:ext cx="3999900" cy="1308555"/>
          </a:xfrm>
          <a:prstGeom prst="rect">
            <a:avLst/>
          </a:prstGeom>
          <a:noFill/>
          <a:ln>
            <a:noFill/>
          </a:ln>
        </p:spPr>
      </p:pic>
      <p:pic>
        <p:nvPicPr>
          <p:cNvPr id="276" name="Shape 276"/>
          <p:cNvPicPr preferRelativeResize="0"/>
          <p:nvPr/>
        </p:nvPicPr>
        <p:blipFill>
          <a:blip r:embed="rId5">
            <a:alphaModFix/>
          </a:blip>
          <a:stretch>
            <a:fillRect/>
          </a:stretch>
        </p:blipFill>
        <p:spPr>
          <a:xfrm>
            <a:off x="4935650" y="1643999"/>
            <a:ext cx="3761161" cy="1989374"/>
          </a:xfrm>
          <a:prstGeom prst="rect">
            <a:avLst/>
          </a:prstGeom>
          <a:noFill/>
          <a:ln>
            <a:noFill/>
          </a:ln>
        </p:spPr>
      </p:pic>
      <p:sp>
        <p:nvSpPr>
          <p:cNvPr id="277" name="Shape 277"/>
          <p:cNvSpPr txBox="1">
            <a:spLocks noGrp="1"/>
          </p:cNvSpPr>
          <p:nvPr>
            <p:ph type="body" idx="1"/>
          </p:nvPr>
        </p:nvSpPr>
        <p:spPr>
          <a:xfrm>
            <a:off x="311700" y="3910050"/>
            <a:ext cx="8385000" cy="1014490"/>
          </a:xfrm>
          <a:prstGeom prst="rect">
            <a:avLst/>
          </a:prstGeom>
        </p:spPr>
        <p:txBody>
          <a:bodyPr lIns="91425" tIns="91425" rIns="91425" bIns="91425" anchor="t" anchorCtr="0">
            <a:noAutofit/>
          </a:bodyPr>
          <a:lstStyle/>
          <a:p>
            <a:pPr marL="457200" lvl="0" indent="-342900" rtl="0">
              <a:spcBef>
                <a:spcPts val="0"/>
              </a:spcBef>
              <a:buSzPct val="100000"/>
              <a:buChar char="-"/>
            </a:pPr>
            <a:r>
              <a:rPr lang="en" sz="1800" dirty="0"/>
              <a:t>SSE algorithm is currently functioning in Matlab</a:t>
            </a:r>
          </a:p>
          <a:p>
            <a:pPr marL="457200" lvl="0" indent="-342900" rtl="0">
              <a:spcBef>
                <a:spcPts val="0"/>
              </a:spcBef>
              <a:buSzPct val="100000"/>
              <a:buChar char="-"/>
            </a:pPr>
            <a:r>
              <a:rPr lang="en" sz="1800" dirty="0"/>
              <a:t>Working on using CVXgen to generate solver code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Hardware Requirements - Sensors</a:t>
            </a:r>
          </a:p>
        </p:txBody>
      </p:sp>
      <p:graphicFrame>
        <p:nvGraphicFramePr>
          <p:cNvPr id="283" name="Shape 283"/>
          <p:cNvGraphicFramePr/>
          <p:nvPr/>
        </p:nvGraphicFramePr>
        <p:xfrm>
          <a:off x="823237" y="1186000"/>
          <a:ext cx="7538325" cy="1790345"/>
        </p:xfrm>
        <a:graphic>
          <a:graphicData uri="http://schemas.openxmlformats.org/drawingml/2006/table">
            <a:tbl>
              <a:tblPr>
                <a:noFill/>
                <a:tableStyleId>{48B562B2-3446-4FEA-BCE4-B75B31936A27}</a:tableStyleId>
              </a:tblPr>
              <a:tblGrid>
                <a:gridCol w="3164525"/>
                <a:gridCol w="4373800"/>
              </a:tblGrid>
              <a:tr h="481825">
                <a:tc>
                  <a:txBody>
                    <a:bodyPr/>
                    <a:lstStyle/>
                    <a:p>
                      <a:pPr lvl="0" algn="ctr" rtl="0">
                        <a:lnSpc>
                          <a:spcPct val="115000"/>
                        </a:lnSpc>
                        <a:spcBef>
                          <a:spcPts val="600"/>
                        </a:spcBef>
                        <a:buNone/>
                      </a:pPr>
                      <a:r>
                        <a:rPr lang="en" sz="2000" b="1">
                          <a:solidFill>
                            <a:schemeClr val="accent3"/>
                          </a:solidFill>
                          <a:latin typeface="Average"/>
                          <a:ea typeface="Average"/>
                          <a:cs typeface="Average"/>
                          <a:sym typeface="Average"/>
                        </a:rPr>
                        <a:t>3-DOF Position/Velocity</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c>
                  <a:txBody>
                    <a:bodyPr/>
                    <a:lstStyle/>
                    <a:p>
                      <a:pPr lvl="0" algn="ctr" rtl="0">
                        <a:lnSpc>
                          <a:spcPct val="115000"/>
                        </a:lnSpc>
                        <a:spcBef>
                          <a:spcPts val="600"/>
                        </a:spcBef>
                        <a:buNone/>
                      </a:pPr>
                      <a:r>
                        <a:rPr lang="en" sz="2000" b="1">
                          <a:solidFill>
                            <a:schemeClr val="accent3"/>
                          </a:solidFill>
                          <a:latin typeface="Average"/>
                          <a:ea typeface="Average"/>
                          <a:cs typeface="Average"/>
                          <a:sym typeface="Average"/>
                        </a:rPr>
                        <a:t>3-DOF Orientation/Angular Velocity</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r>
              <a:tr h="1256975">
                <a:tc>
                  <a:txBody>
                    <a:bodyPr/>
                    <a:lstStyle/>
                    <a:p>
                      <a:pPr lvl="0" rtl="0">
                        <a:lnSpc>
                          <a:spcPct val="115000"/>
                        </a:lnSpc>
                        <a:spcBef>
                          <a:spcPts val="0"/>
                        </a:spcBef>
                        <a:buNone/>
                      </a:pPr>
                      <a:r>
                        <a:rPr lang="en" sz="1800">
                          <a:solidFill>
                            <a:schemeClr val="accent3"/>
                          </a:solidFill>
                          <a:latin typeface="Average"/>
                          <a:ea typeface="Average"/>
                          <a:cs typeface="Average"/>
                          <a:sym typeface="Average"/>
                        </a:rPr>
                        <a:t>3-DOF Accelerometers</a:t>
                      </a:r>
                    </a:p>
                    <a:p>
                      <a:pPr lvl="0" rtl="0">
                        <a:lnSpc>
                          <a:spcPct val="115000"/>
                        </a:lnSpc>
                        <a:spcBef>
                          <a:spcPts val="0"/>
                        </a:spcBef>
                        <a:buNone/>
                      </a:pPr>
                      <a:r>
                        <a:rPr lang="en" sz="1800">
                          <a:solidFill>
                            <a:schemeClr val="accent3"/>
                          </a:solidFill>
                          <a:latin typeface="Average"/>
                          <a:ea typeface="Average"/>
                          <a:cs typeface="Average"/>
                          <a:sym typeface="Average"/>
                        </a:rPr>
                        <a:t>Laser scanner</a:t>
                      </a:r>
                    </a:p>
                    <a:p>
                      <a:pPr lvl="0" rtl="0">
                        <a:lnSpc>
                          <a:spcPct val="115000"/>
                        </a:lnSpc>
                        <a:spcBef>
                          <a:spcPts val="0"/>
                        </a:spcBef>
                        <a:buNone/>
                      </a:pPr>
                      <a:r>
                        <a:rPr lang="en" sz="1800">
                          <a:solidFill>
                            <a:schemeClr val="accent3"/>
                          </a:solidFill>
                          <a:latin typeface="Average"/>
                          <a:ea typeface="Average"/>
                          <a:cs typeface="Average"/>
                          <a:sym typeface="Average"/>
                        </a:rPr>
                        <a:t>OptiTrack vision system</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c>
                  <a:txBody>
                    <a:bodyPr/>
                    <a:lstStyle/>
                    <a:p>
                      <a:pPr lvl="0" rtl="0">
                        <a:lnSpc>
                          <a:spcPct val="115000"/>
                        </a:lnSpc>
                        <a:spcBef>
                          <a:spcPts val="0"/>
                        </a:spcBef>
                        <a:buNone/>
                      </a:pPr>
                      <a:r>
                        <a:rPr lang="en" sz="1800">
                          <a:solidFill>
                            <a:schemeClr val="accent3"/>
                          </a:solidFill>
                          <a:latin typeface="Average"/>
                          <a:ea typeface="Average"/>
                          <a:cs typeface="Average"/>
                          <a:sym typeface="Average"/>
                        </a:rPr>
                        <a:t>3-DOF compass</a:t>
                      </a:r>
                    </a:p>
                    <a:p>
                      <a:pPr lvl="0" rtl="0">
                        <a:lnSpc>
                          <a:spcPct val="115000"/>
                        </a:lnSpc>
                        <a:spcBef>
                          <a:spcPts val="0"/>
                        </a:spcBef>
                        <a:buNone/>
                      </a:pPr>
                      <a:r>
                        <a:rPr lang="en" sz="1800">
                          <a:solidFill>
                            <a:schemeClr val="accent3"/>
                          </a:solidFill>
                          <a:latin typeface="Average"/>
                          <a:ea typeface="Average"/>
                          <a:cs typeface="Average"/>
                          <a:sym typeface="Average"/>
                        </a:rPr>
                        <a:t>Gyroscopes (3)</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r>
            </a:tbl>
          </a:graphicData>
        </a:graphic>
      </p:graphicFrame>
      <p:pic>
        <p:nvPicPr>
          <p:cNvPr id="284" name="Shape 284"/>
          <p:cNvPicPr preferRelativeResize="0"/>
          <p:nvPr/>
        </p:nvPicPr>
        <p:blipFill rotWithShape="1">
          <a:blip r:embed="rId3">
            <a:alphaModFix/>
          </a:blip>
          <a:srcRect t="10905"/>
          <a:stretch/>
        </p:blipFill>
        <p:spPr>
          <a:xfrm>
            <a:off x="862875" y="3378025"/>
            <a:ext cx="1561873" cy="1391623"/>
          </a:xfrm>
          <a:prstGeom prst="rect">
            <a:avLst/>
          </a:prstGeom>
          <a:noFill/>
          <a:ln>
            <a:noFill/>
          </a:ln>
        </p:spPr>
      </p:pic>
      <p:pic>
        <p:nvPicPr>
          <p:cNvPr id="285" name="Shape 285"/>
          <p:cNvPicPr preferRelativeResize="0"/>
          <p:nvPr/>
        </p:nvPicPr>
        <p:blipFill>
          <a:blip r:embed="rId4">
            <a:alphaModFix/>
          </a:blip>
          <a:stretch>
            <a:fillRect/>
          </a:stretch>
        </p:blipFill>
        <p:spPr>
          <a:xfrm>
            <a:off x="6974147" y="3378025"/>
            <a:ext cx="1391625" cy="1391625"/>
          </a:xfrm>
          <a:prstGeom prst="rect">
            <a:avLst/>
          </a:prstGeom>
          <a:noFill/>
          <a:ln>
            <a:noFill/>
          </a:ln>
        </p:spPr>
      </p:pic>
      <p:pic>
        <p:nvPicPr>
          <p:cNvPr id="286" name="Shape 286"/>
          <p:cNvPicPr preferRelativeResize="0"/>
          <p:nvPr/>
        </p:nvPicPr>
        <p:blipFill>
          <a:blip r:embed="rId5">
            <a:alphaModFix/>
          </a:blip>
          <a:stretch>
            <a:fillRect/>
          </a:stretch>
        </p:blipFill>
        <p:spPr>
          <a:xfrm>
            <a:off x="4001850" y="3378024"/>
            <a:ext cx="1391626" cy="1391623"/>
          </a:xfrm>
          <a:prstGeom prst="rect">
            <a:avLst/>
          </a:prstGeom>
          <a:noFill/>
          <a:ln>
            <a:noFill/>
          </a:ln>
        </p:spPr>
      </p:pic>
      <p:sp>
        <p:nvSpPr>
          <p:cNvPr id="287" name="Shape 287"/>
          <p:cNvSpPr txBox="1"/>
          <p:nvPr/>
        </p:nvSpPr>
        <p:spPr>
          <a:xfrm>
            <a:off x="990600" y="4754775"/>
            <a:ext cx="1314300" cy="417000"/>
          </a:xfrm>
          <a:prstGeom prst="rect">
            <a:avLst/>
          </a:prstGeom>
          <a:noFill/>
          <a:ln>
            <a:noFill/>
          </a:ln>
        </p:spPr>
        <p:txBody>
          <a:bodyPr lIns="91425" tIns="91425" rIns="91425" bIns="91425" anchor="t" anchorCtr="0">
            <a:noAutofit/>
          </a:bodyPr>
          <a:lstStyle/>
          <a:p>
            <a:pPr lvl="0">
              <a:spcBef>
                <a:spcPts val="0"/>
              </a:spcBef>
              <a:buNone/>
            </a:pPr>
            <a:r>
              <a:rPr lang="en">
                <a:solidFill>
                  <a:schemeClr val="accent3"/>
                </a:solidFill>
                <a:latin typeface="Average"/>
                <a:ea typeface="Average"/>
                <a:cs typeface="Average"/>
                <a:sym typeface="Average"/>
              </a:rPr>
              <a:t>Laser scanner</a:t>
            </a:r>
          </a:p>
        </p:txBody>
      </p:sp>
      <p:sp>
        <p:nvSpPr>
          <p:cNvPr id="288" name="Shape 288"/>
          <p:cNvSpPr txBox="1"/>
          <p:nvPr/>
        </p:nvSpPr>
        <p:spPr>
          <a:xfrm>
            <a:off x="7197462" y="4769650"/>
            <a:ext cx="9450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Compass</a:t>
            </a:r>
          </a:p>
        </p:txBody>
      </p:sp>
      <p:sp>
        <p:nvSpPr>
          <p:cNvPr id="289" name="Shape 289"/>
          <p:cNvSpPr txBox="1"/>
          <p:nvPr/>
        </p:nvSpPr>
        <p:spPr>
          <a:xfrm>
            <a:off x="3070800" y="4769650"/>
            <a:ext cx="32469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IMU (3 accelerometers &amp; 3 gyroscopes)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Hardware Requirements - Flight hardware</a:t>
            </a:r>
          </a:p>
        </p:txBody>
      </p:sp>
      <p:pic>
        <p:nvPicPr>
          <p:cNvPr id="295" name="Shape 295"/>
          <p:cNvPicPr preferRelativeResize="0"/>
          <p:nvPr/>
        </p:nvPicPr>
        <p:blipFill>
          <a:blip r:embed="rId3">
            <a:alphaModFix/>
          </a:blip>
          <a:stretch>
            <a:fillRect/>
          </a:stretch>
        </p:blipFill>
        <p:spPr>
          <a:xfrm>
            <a:off x="4045725" y="1384675"/>
            <a:ext cx="2504875" cy="1611715"/>
          </a:xfrm>
          <a:prstGeom prst="rect">
            <a:avLst/>
          </a:prstGeom>
          <a:noFill/>
          <a:ln>
            <a:noFill/>
          </a:ln>
        </p:spPr>
      </p:pic>
      <p:pic>
        <p:nvPicPr>
          <p:cNvPr id="296" name="Shape 296"/>
          <p:cNvPicPr preferRelativeResize="0"/>
          <p:nvPr/>
        </p:nvPicPr>
        <p:blipFill rotWithShape="1">
          <a:blip r:embed="rId4">
            <a:alphaModFix/>
          </a:blip>
          <a:srcRect t="24091" b="16260"/>
          <a:stretch/>
        </p:blipFill>
        <p:spPr>
          <a:xfrm>
            <a:off x="4045728" y="2920167"/>
            <a:ext cx="2504862" cy="1606607"/>
          </a:xfrm>
          <a:prstGeom prst="rect">
            <a:avLst/>
          </a:prstGeom>
          <a:noFill/>
          <a:ln>
            <a:noFill/>
          </a:ln>
        </p:spPr>
      </p:pic>
      <p:sp>
        <p:nvSpPr>
          <p:cNvPr id="297" name="Shape 297"/>
          <p:cNvSpPr txBox="1">
            <a:spLocks noGrp="1"/>
          </p:cNvSpPr>
          <p:nvPr>
            <p:ph type="body" idx="1"/>
          </p:nvPr>
        </p:nvSpPr>
        <p:spPr>
          <a:xfrm>
            <a:off x="354850" y="1208775"/>
            <a:ext cx="2753400"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a:t>Onboard computer</a:t>
            </a:r>
          </a:p>
          <a:p>
            <a:pPr marL="457200" lvl="0" indent="-342900" rtl="0">
              <a:spcBef>
                <a:spcPts val="0"/>
              </a:spcBef>
              <a:buSzPct val="100000"/>
              <a:buChar char="-"/>
            </a:pPr>
            <a:r>
              <a:rPr lang="en" sz="1800" dirty="0"/>
              <a:t>Jetson TK1 board</a:t>
            </a:r>
          </a:p>
          <a:p>
            <a:pPr lvl="0" algn="l" rtl="0">
              <a:spcBef>
                <a:spcPts val="0"/>
              </a:spcBef>
              <a:spcAft>
                <a:spcPts val="0"/>
              </a:spcAft>
              <a:buNone/>
            </a:pPr>
            <a:r>
              <a:rPr lang="en" sz="2400" dirty="0"/>
              <a:t>Flight controller</a:t>
            </a:r>
          </a:p>
          <a:p>
            <a:pPr marL="457200" lvl="0" indent="-342900" algn="l" rtl="0">
              <a:spcBef>
                <a:spcPts val="0"/>
              </a:spcBef>
              <a:buSzPct val="100000"/>
              <a:buChar char="-"/>
            </a:pPr>
            <a:r>
              <a:rPr lang="en" sz="1800" dirty="0"/>
              <a:t>3DR Pixhawk</a:t>
            </a:r>
          </a:p>
          <a:p>
            <a:pPr lvl="0" algn="l" rtl="0">
              <a:spcBef>
                <a:spcPts val="0"/>
              </a:spcBef>
              <a:spcAft>
                <a:spcPts val="0"/>
              </a:spcAft>
              <a:buNone/>
            </a:pPr>
            <a:r>
              <a:rPr lang="en" sz="2400" dirty="0"/>
              <a:t>Quadrotor frame</a:t>
            </a:r>
          </a:p>
          <a:p>
            <a:pPr marL="457200" lvl="0" indent="-342900" rtl="0">
              <a:spcBef>
                <a:spcPts val="0"/>
              </a:spcBef>
              <a:spcAft>
                <a:spcPts val="0"/>
              </a:spcAft>
              <a:buSzPct val="100000"/>
              <a:buChar char="-"/>
            </a:pPr>
            <a:r>
              <a:rPr lang="en" sz="1800" dirty="0"/>
              <a:t>QAV400</a:t>
            </a:r>
          </a:p>
          <a:p>
            <a:pPr marL="457200" lvl="0" indent="-342900" rtl="0">
              <a:spcBef>
                <a:spcPts val="0"/>
              </a:spcBef>
              <a:spcAft>
                <a:spcPts val="0"/>
              </a:spcAft>
              <a:buSzPct val="100000"/>
              <a:buChar char="-"/>
            </a:pPr>
            <a:r>
              <a:rPr lang="en" sz="1800" dirty="0"/>
              <a:t>Lightweight</a:t>
            </a:r>
          </a:p>
          <a:p>
            <a:pPr marL="457200" lvl="0" indent="-342900" rtl="0">
              <a:spcBef>
                <a:spcPts val="0"/>
              </a:spcBef>
              <a:spcAft>
                <a:spcPts val="0"/>
              </a:spcAft>
              <a:buSzPct val="100000"/>
              <a:buChar char="-"/>
            </a:pPr>
            <a:r>
              <a:rPr lang="en" sz="1800" dirty="0"/>
              <a:t>Easily customizable</a:t>
            </a:r>
          </a:p>
          <a:p>
            <a:pPr lvl="0" rtl="0">
              <a:spcBef>
                <a:spcPts val="0"/>
              </a:spcBef>
              <a:buNone/>
            </a:pPr>
            <a:endParaRPr sz="1800" dirty="0"/>
          </a:p>
        </p:txBody>
      </p:sp>
      <p:pic>
        <p:nvPicPr>
          <p:cNvPr id="298" name="Shape 298"/>
          <p:cNvPicPr preferRelativeResize="0"/>
          <p:nvPr/>
        </p:nvPicPr>
        <p:blipFill rotWithShape="1">
          <a:blip r:embed="rId5">
            <a:alphaModFix/>
          </a:blip>
          <a:srcRect l="17537" r="15294"/>
          <a:stretch/>
        </p:blipFill>
        <p:spPr>
          <a:xfrm>
            <a:off x="6550575" y="1384675"/>
            <a:ext cx="1956425" cy="3142100"/>
          </a:xfrm>
          <a:prstGeom prst="rect">
            <a:avLst/>
          </a:prstGeom>
          <a:noFill/>
          <a:ln>
            <a:noFill/>
          </a:ln>
        </p:spPr>
      </p:pic>
      <p:sp>
        <p:nvSpPr>
          <p:cNvPr id="299" name="Shape 299"/>
          <p:cNvSpPr txBox="1"/>
          <p:nvPr/>
        </p:nvSpPr>
        <p:spPr>
          <a:xfrm>
            <a:off x="5172225" y="4889400"/>
            <a:ext cx="3404400" cy="2541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http://www.hover-bike.com/MA/product/pixhawk/</a:t>
            </a:r>
          </a:p>
        </p:txBody>
      </p:sp>
      <p:sp>
        <p:nvSpPr>
          <p:cNvPr id="300" name="Shape 300"/>
          <p:cNvSpPr txBox="1"/>
          <p:nvPr/>
        </p:nvSpPr>
        <p:spPr>
          <a:xfrm>
            <a:off x="0" y="4889400"/>
            <a:ext cx="5945400" cy="2541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http://www.desertaircraft.com.au/shop/qav400-fpv-quadcopter-frame-arf.html</a:t>
            </a:r>
          </a:p>
        </p:txBody>
      </p:sp>
      <p:sp>
        <p:nvSpPr>
          <p:cNvPr id="301" name="Shape 301"/>
          <p:cNvSpPr txBox="1"/>
          <p:nvPr/>
        </p:nvSpPr>
        <p:spPr>
          <a:xfrm>
            <a:off x="0" y="4644900"/>
            <a:ext cx="4267800" cy="3207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http://www.nvidia.com/object/jetson-tk1-embedded-dev-kit.html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Optitrack Motive: Camera Positions</a:t>
            </a:r>
          </a:p>
        </p:txBody>
      </p:sp>
      <p:pic>
        <p:nvPicPr>
          <p:cNvPr id="307" name="Shape 307"/>
          <p:cNvPicPr preferRelativeResize="0"/>
          <p:nvPr/>
        </p:nvPicPr>
        <p:blipFill rotWithShape="1">
          <a:blip r:embed="rId3">
            <a:alphaModFix/>
          </a:blip>
          <a:srcRect b="18300"/>
          <a:stretch/>
        </p:blipFill>
        <p:spPr>
          <a:xfrm>
            <a:off x="311700" y="1017725"/>
            <a:ext cx="8520603" cy="3857671"/>
          </a:xfrm>
          <a:prstGeom prst="rect">
            <a:avLst/>
          </a:prstGeom>
          <a:noFill/>
          <a:ln>
            <a:noFill/>
          </a:ln>
        </p:spPr>
      </p:pic>
      <p:sp>
        <p:nvSpPr>
          <p:cNvPr id="308" name="Shape 308"/>
          <p:cNvSpPr/>
          <p:nvPr/>
        </p:nvSpPr>
        <p:spPr>
          <a:xfrm>
            <a:off x="142000" y="270862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9" name="Shape 309"/>
          <p:cNvSpPr/>
          <p:nvPr/>
        </p:nvSpPr>
        <p:spPr>
          <a:xfrm>
            <a:off x="3532050" y="270862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p:nvPr/>
        </p:nvSpPr>
        <p:spPr>
          <a:xfrm>
            <a:off x="4958850" y="231307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1" name="Shape 311"/>
          <p:cNvSpPr/>
          <p:nvPr/>
        </p:nvSpPr>
        <p:spPr>
          <a:xfrm>
            <a:off x="5513075" y="379727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p:nvPr/>
        </p:nvSpPr>
        <p:spPr>
          <a:xfrm>
            <a:off x="6997275" y="2118300"/>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3" name="Shape 313"/>
          <p:cNvSpPr/>
          <p:nvPr/>
        </p:nvSpPr>
        <p:spPr>
          <a:xfrm>
            <a:off x="8010750" y="3355800"/>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Optitrack Motive: Calibration</a:t>
            </a:r>
          </a:p>
        </p:txBody>
      </p:sp>
      <p:pic>
        <p:nvPicPr>
          <p:cNvPr id="319" name="Shape 319"/>
          <p:cNvPicPr preferRelativeResize="0"/>
          <p:nvPr/>
        </p:nvPicPr>
        <p:blipFill>
          <a:blip r:embed="rId3">
            <a:alphaModFix/>
          </a:blip>
          <a:stretch>
            <a:fillRect/>
          </a:stretch>
        </p:blipFill>
        <p:spPr>
          <a:xfrm>
            <a:off x="311700" y="1017725"/>
            <a:ext cx="5128250" cy="3846172"/>
          </a:xfrm>
          <a:prstGeom prst="rect">
            <a:avLst/>
          </a:prstGeom>
          <a:noFill/>
          <a:ln>
            <a:noFill/>
          </a:ln>
        </p:spPr>
      </p:pic>
      <p:pic>
        <p:nvPicPr>
          <p:cNvPr id="320" name="Shape 320"/>
          <p:cNvPicPr preferRelativeResize="0"/>
          <p:nvPr/>
        </p:nvPicPr>
        <p:blipFill rotWithShape="1">
          <a:blip r:embed="rId4">
            <a:alphaModFix/>
          </a:blip>
          <a:srcRect b="23879"/>
          <a:stretch/>
        </p:blipFill>
        <p:spPr>
          <a:xfrm>
            <a:off x="5741024" y="1017724"/>
            <a:ext cx="3091276" cy="3846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Optitrack System: Example Tracking</a:t>
            </a:r>
          </a:p>
        </p:txBody>
      </p:sp>
      <p:pic>
        <p:nvPicPr>
          <p:cNvPr id="3" name="Motive_Video">
            <a:hlinkClick r:id="" action="ppaction://media"/>
          </p:cNvPr>
          <p:cNvPicPr>
            <a:picLocks noChangeAspect="1"/>
          </p:cNvPicPr>
          <p:nvPr>
            <a:videoFile r:link="rId1"/>
            <p:extLst>
              <p:ext uri="{DAA4B4D4-6D71-4841-9C94-3DE7FCFB9230}">
                <p14:media xmlns:p14="http://schemas.microsoft.com/office/powerpoint/2010/main" r:embed="rId2">
                  <p14:trim st="2267" end="1147.9888"/>
                </p14:media>
              </p:ext>
            </p:extLst>
          </p:nvPr>
        </p:nvPicPr>
        <p:blipFill rotWithShape="1">
          <a:blip r:embed="rId5"/>
          <a:srcRect l="19373" t="11678" r="16764" b="6167"/>
          <a:stretch/>
        </p:blipFill>
        <p:spPr>
          <a:xfrm>
            <a:off x="1898847" y="1116705"/>
            <a:ext cx="5346306" cy="3868510"/>
          </a:xfrm>
          <a:prstGeom prst="rect">
            <a:avLst/>
          </a:prstGeom>
          <a:noFill/>
          <a:ln>
            <a:noFill/>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Current Progress and Short Term Goals</a:t>
            </a:r>
          </a:p>
        </p:txBody>
      </p:sp>
      <p:sp>
        <p:nvSpPr>
          <p:cNvPr id="331" name="Shape 331"/>
          <p:cNvSpPr txBox="1">
            <a:spLocks noGrp="1"/>
          </p:cNvSpPr>
          <p:nvPr>
            <p:ph type="body" idx="1"/>
          </p:nvPr>
        </p:nvSpPr>
        <p:spPr>
          <a:xfrm>
            <a:off x="311700" y="1230725"/>
            <a:ext cx="6077700" cy="3789300"/>
          </a:xfrm>
          <a:prstGeom prst="rect">
            <a:avLst/>
          </a:prstGeom>
        </p:spPr>
        <p:txBody>
          <a:bodyPr lIns="91425" tIns="91425" rIns="91425" bIns="91425" anchor="t" anchorCtr="0">
            <a:noAutofit/>
          </a:bodyPr>
          <a:lstStyle/>
          <a:p>
            <a:pPr lvl="0" rtl="0">
              <a:spcBef>
                <a:spcPts val="0"/>
              </a:spcBef>
              <a:spcAft>
                <a:spcPts val="0"/>
              </a:spcAft>
              <a:buNone/>
            </a:pPr>
            <a:r>
              <a:rPr lang="en" b="1">
                <a:solidFill>
                  <a:srgbClr val="F1C232"/>
                </a:solidFill>
              </a:rPr>
              <a:t>Current progress</a:t>
            </a:r>
          </a:p>
          <a:p>
            <a:pPr marL="457200" lvl="0" indent="-228600" rtl="0">
              <a:spcBef>
                <a:spcPts val="0"/>
              </a:spcBef>
              <a:buChar char="-"/>
            </a:pPr>
            <a:r>
              <a:rPr lang="en"/>
              <a:t>Completed workplan</a:t>
            </a:r>
          </a:p>
          <a:p>
            <a:pPr marL="457200" lvl="0" indent="-228600" rtl="0">
              <a:spcBef>
                <a:spcPts val="0"/>
              </a:spcBef>
              <a:buChar char="-"/>
            </a:pPr>
            <a:r>
              <a:rPr lang="en"/>
              <a:t>Purchased controller, onboard computer and sensors</a:t>
            </a:r>
          </a:p>
          <a:p>
            <a:pPr marL="457200" lvl="0" indent="-228600" rtl="0">
              <a:spcBef>
                <a:spcPts val="0"/>
              </a:spcBef>
              <a:buChar char="-"/>
            </a:pPr>
            <a:r>
              <a:rPr lang="en"/>
              <a:t>Setup and calibrated OptiTrack vision system</a:t>
            </a:r>
          </a:p>
          <a:p>
            <a:pPr lvl="0" rtl="0">
              <a:spcBef>
                <a:spcPts val="0"/>
              </a:spcBef>
              <a:spcAft>
                <a:spcPts val="0"/>
              </a:spcAft>
              <a:buClr>
                <a:srgbClr val="000000"/>
              </a:buClr>
              <a:buSzPct val="61111"/>
              <a:buFont typeface="Arial"/>
              <a:buNone/>
            </a:pPr>
            <a:r>
              <a:rPr lang="en" b="1">
                <a:solidFill>
                  <a:srgbClr val="F1C232"/>
                </a:solidFill>
              </a:rPr>
              <a:t>Short-term goals</a:t>
            </a:r>
          </a:p>
          <a:p>
            <a:pPr marL="457200" lvl="0" indent="-228600" rtl="0">
              <a:spcBef>
                <a:spcPts val="0"/>
              </a:spcBef>
              <a:buChar char="-"/>
            </a:pPr>
            <a:r>
              <a:rPr lang="en"/>
              <a:t>Finish quadrotor research and purchase equipment</a:t>
            </a:r>
          </a:p>
          <a:p>
            <a:pPr marL="457200" lvl="0" indent="-228600" rtl="0">
              <a:spcBef>
                <a:spcPts val="0"/>
              </a:spcBef>
              <a:buChar char="-"/>
            </a:pPr>
            <a:r>
              <a:rPr lang="en"/>
              <a:t>Start simulation of quadrotor dynamic model</a:t>
            </a:r>
          </a:p>
          <a:p>
            <a:pPr marL="457200" lvl="0" indent="-228600" rtl="0">
              <a:spcBef>
                <a:spcPts val="0"/>
              </a:spcBef>
              <a:buChar char="-"/>
            </a:pPr>
            <a:r>
              <a:rPr lang="en"/>
              <a:t>Continue to improve SSE algorithm in Matlab</a:t>
            </a:r>
          </a:p>
          <a:p>
            <a:pPr marL="457200" lvl="0" indent="-228600" rtl="0">
              <a:spcBef>
                <a:spcPts val="0"/>
              </a:spcBef>
              <a:buChar char="-"/>
            </a:pPr>
            <a:r>
              <a:rPr lang="en"/>
              <a:t>Calibrate sensors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Current Progress - Fall semester Gantt chart</a:t>
            </a:r>
          </a:p>
        </p:txBody>
      </p:sp>
      <p:pic>
        <p:nvPicPr>
          <p:cNvPr id="337" name="Shape 337"/>
          <p:cNvPicPr preferRelativeResize="0"/>
          <p:nvPr/>
        </p:nvPicPr>
        <p:blipFill rotWithShape="1">
          <a:blip r:embed="rId3">
            <a:alphaModFix/>
          </a:blip>
          <a:srcRect r="44830" b="27938"/>
          <a:stretch/>
        </p:blipFill>
        <p:spPr>
          <a:xfrm>
            <a:off x="1443774" y="1153399"/>
            <a:ext cx="6256450" cy="3694075"/>
          </a:xfrm>
          <a:prstGeom prst="rect">
            <a:avLst/>
          </a:prstGeom>
          <a:noFill/>
          <a:ln>
            <a:noFill/>
          </a:ln>
        </p:spPr>
      </p:pic>
      <p:cxnSp>
        <p:nvCxnSpPr>
          <p:cNvPr id="338" name="Shape 338"/>
          <p:cNvCxnSpPr/>
          <p:nvPr/>
        </p:nvCxnSpPr>
        <p:spPr>
          <a:xfrm>
            <a:off x="5612200" y="1443075"/>
            <a:ext cx="12300" cy="3404400"/>
          </a:xfrm>
          <a:prstGeom prst="straightConnector1">
            <a:avLst/>
          </a:prstGeom>
          <a:noFill/>
          <a:ln w="28575" cap="flat" cmpd="sng">
            <a:solidFill>
              <a:srgbClr val="F1C232"/>
            </a:solidFill>
            <a:prstDash val="solid"/>
            <a:round/>
            <a:headEnd type="none" w="lg" len="lg"/>
            <a:tailEnd type="none" w="lg" len="lg"/>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344" name="Shape 344"/>
          <p:cNvSpPr txBox="1">
            <a:spLocks noGrp="1"/>
          </p:cNvSpPr>
          <p:nvPr>
            <p:ph type="title"/>
          </p:nvPr>
        </p:nvSpPr>
        <p:spPr>
          <a:xfrm>
            <a:off x="311700" y="348900"/>
            <a:ext cx="8520600" cy="668700"/>
          </a:xfrm>
          <a:prstGeom prst="rect">
            <a:avLst/>
          </a:prstGeom>
        </p:spPr>
        <p:txBody>
          <a:bodyPr lIns="91425" tIns="91425" rIns="91425" bIns="91425" anchor="t" anchorCtr="0">
            <a:noAutofit/>
          </a:bodyPr>
          <a:lstStyle/>
          <a:p>
            <a:pPr lvl="0" algn="ctr" rtl="0">
              <a:spcBef>
                <a:spcPts val="0"/>
              </a:spcBef>
              <a:buNone/>
            </a:pPr>
            <a:r>
              <a:rPr lang="en" sz="3600"/>
              <a:t>Questions?</a:t>
            </a:r>
          </a:p>
        </p:txBody>
      </p:sp>
      <p:sp>
        <p:nvSpPr>
          <p:cNvPr id="345" name="Shape 345"/>
          <p:cNvSpPr txBox="1"/>
          <p:nvPr/>
        </p:nvSpPr>
        <p:spPr>
          <a:xfrm>
            <a:off x="1143000" y="4896000"/>
            <a:ext cx="3000000" cy="247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FFFFFF"/>
                </a:solidFill>
                <a:latin typeface="Average"/>
                <a:ea typeface="Average"/>
                <a:cs typeface="Average"/>
                <a:sym typeface="Average"/>
              </a:rPr>
              <a:t>http://technozion.org/tz15/home/events/quadcopter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p:nvPr/>
        </p:nvSpPr>
        <p:spPr>
          <a:xfrm>
            <a:off x="464100" y="919775"/>
            <a:ext cx="8215800" cy="37230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222222"/>
              </a:solidFill>
            </a:endParaRPr>
          </a:p>
        </p:txBody>
      </p:sp>
      <p:pic>
        <p:nvPicPr>
          <p:cNvPr id="351" name="Shape 351"/>
          <p:cNvPicPr preferRelativeResize="0"/>
          <p:nvPr/>
        </p:nvPicPr>
        <p:blipFill>
          <a:blip r:embed="rId3">
            <a:alphaModFix/>
          </a:blip>
          <a:stretch>
            <a:fillRect/>
          </a:stretch>
        </p:blipFill>
        <p:spPr>
          <a:xfrm>
            <a:off x="3295337" y="983950"/>
            <a:ext cx="2867025" cy="1057275"/>
          </a:xfrm>
          <a:prstGeom prst="rect">
            <a:avLst/>
          </a:prstGeom>
          <a:noFill/>
          <a:ln>
            <a:noFill/>
          </a:ln>
        </p:spPr>
      </p:pic>
      <p:pic>
        <p:nvPicPr>
          <p:cNvPr id="352" name="Shape 352"/>
          <p:cNvPicPr preferRelativeResize="0"/>
          <p:nvPr/>
        </p:nvPicPr>
        <p:blipFill>
          <a:blip r:embed="rId4">
            <a:alphaModFix/>
          </a:blip>
          <a:stretch>
            <a:fillRect/>
          </a:stretch>
        </p:blipFill>
        <p:spPr>
          <a:xfrm>
            <a:off x="1112337" y="1974537"/>
            <a:ext cx="1552575" cy="1047750"/>
          </a:xfrm>
          <a:prstGeom prst="rect">
            <a:avLst/>
          </a:prstGeom>
          <a:noFill/>
          <a:ln>
            <a:noFill/>
          </a:ln>
        </p:spPr>
      </p:pic>
      <p:pic>
        <p:nvPicPr>
          <p:cNvPr id="353" name="Shape 353"/>
          <p:cNvPicPr preferRelativeResize="0"/>
          <p:nvPr/>
        </p:nvPicPr>
        <p:blipFill>
          <a:blip r:embed="rId5">
            <a:alphaModFix/>
          </a:blip>
          <a:stretch>
            <a:fillRect/>
          </a:stretch>
        </p:blipFill>
        <p:spPr>
          <a:xfrm>
            <a:off x="822675" y="3210562"/>
            <a:ext cx="2552700" cy="1066800"/>
          </a:xfrm>
          <a:prstGeom prst="rect">
            <a:avLst/>
          </a:prstGeom>
          <a:noFill/>
          <a:ln>
            <a:noFill/>
          </a:ln>
        </p:spPr>
      </p:pic>
      <p:pic>
        <p:nvPicPr>
          <p:cNvPr id="354" name="Shape 354"/>
          <p:cNvPicPr preferRelativeResize="0"/>
          <p:nvPr/>
        </p:nvPicPr>
        <p:blipFill>
          <a:blip r:embed="rId6">
            <a:alphaModFix/>
          </a:blip>
          <a:stretch>
            <a:fillRect/>
          </a:stretch>
        </p:blipFill>
        <p:spPr>
          <a:xfrm>
            <a:off x="3713900" y="2581050"/>
            <a:ext cx="4810125" cy="1076325"/>
          </a:xfrm>
          <a:prstGeom prst="rect">
            <a:avLst/>
          </a:prstGeom>
          <a:noFill/>
          <a:ln>
            <a:noFill/>
          </a:ln>
        </p:spPr>
      </p:pic>
      <p:sp>
        <p:nvSpPr>
          <p:cNvPr id="355" name="Shape 355"/>
          <p:cNvSpPr txBox="1"/>
          <p:nvPr/>
        </p:nvSpPr>
        <p:spPr>
          <a:xfrm>
            <a:off x="528850" y="353975"/>
            <a:ext cx="3032700" cy="565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1"/>
                </a:solidFill>
                <a:latin typeface="Oswald"/>
                <a:ea typeface="Oswald"/>
                <a:cs typeface="Oswald"/>
                <a:sym typeface="Oswald"/>
              </a:rPr>
              <a:t>Linear Motion</a:t>
            </a:r>
          </a:p>
        </p:txBody>
      </p:sp>
      <p:sp>
        <p:nvSpPr>
          <p:cNvPr id="356" name="Shape 356"/>
          <p:cNvSpPr txBox="1"/>
          <p:nvPr/>
        </p:nvSpPr>
        <p:spPr>
          <a:xfrm>
            <a:off x="3157650" y="4812000"/>
            <a:ext cx="5986200" cy="3315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sp>
        <p:nvSpPr>
          <p:cNvPr id="357" name="Shape 357"/>
          <p:cNvSpPr/>
          <p:nvPr/>
        </p:nvSpPr>
        <p:spPr>
          <a:xfrm>
            <a:off x="3262425" y="1026975"/>
            <a:ext cx="2900100" cy="1076400"/>
          </a:xfrm>
          <a:prstGeom prst="rect">
            <a:avLst/>
          </a:prstGeom>
          <a:noFill/>
          <a:ln w="19050" cap="flat" cmpd="sng">
            <a:solidFill>
              <a:srgbClr val="6D9EE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txBox="1"/>
          <p:nvPr/>
        </p:nvSpPr>
        <p:spPr>
          <a:xfrm>
            <a:off x="1260575" y="2879075"/>
            <a:ext cx="12561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Drag Force</a:t>
            </a:r>
          </a:p>
        </p:txBody>
      </p:sp>
      <p:sp>
        <p:nvSpPr>
          <p:cNvPr id="359" name="Shape 359"/>
          <p:cNvSpPr txBox="1"/>
          <p:nvPr/>
        </p:nvSpPr>
        <p:spPr>
          <a:xfrm>
            <a:off x="648975" y="4180600"/>
            <a:ext cx="29001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Thrust vector in body frame</a:t>
            </a:r>
          </a:p>
        </p:txBody>
      </p:sp>
      <p:sp>
        <p:nvSpPr>
          <p:cNvPr id="360" name="Shape 360"/>
          <p:cNvSpPr txBox="1"/>
          <p:nvPr/>
        </p:nvSpPr>
        <p:spPr>
          <a:xfrm>
            <a:off x="4778775" y="3520550"/>
            <a:ext cx="34458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Rotation matrix for relating body frame to inertial frame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pic>
        <p:nvPicPr>
          <p:cNvPr id="120" name="Shape 120"/>
          <p:cNvPicPr preferRelativeResize="0"/>
          <p:nvPr/>
        </p:nvPicPr>
        <p:blipFill>
          <a:blip r:embed="rId3">
            <a:alphaModFix/>
          </a:blip>
          <a:stretch>
            <a:fillRect/>
          </a:stretch>
        </p:blipFill>
        <p:spPr>
          <a:xfrm>
            <a:off x="3461350" y="3095974"/>
            <a:ext cx="4608427" cy="1369124"/>
          </a:xfrm>
          <a:prstGeom prst="rect">
            <a:avLst/>
          </a:prstGeom>
          <a:noFill/>
          <a:ln>
            <a:noFill/>
          </a:ln>
        </p:spPr>
      </p:pic>
      <p:pic>
        <p:nvPicPr>
          <p:cNvPr id="121" name="Shape 121"/>
          <p:cNvPicPr preferRelativeResize="0"/>
          <p:nvPr/>
        </p:nvPicPr>
        <p:blipFill>
          <a:blip r:embed="rId4">
            <a:alphaModFix/>
          </a:blip>
          <a:stretch>
            <a:fillRect/>
          </a:stretch>
        </p:blipFill>
        <p:spPr>
          <a:xfrm>
            <a:off x="1122125" y="3095975"/>
            <a:ext cx="1369124" cy="1369125"/>
          </a:xfrm>
          <a:prstGeom prst="rect">
            <a:avLst/>
          </a:prstGeom>
          <a:noFill/>
          <a:ln>
            <a:noFill/>
          </a:ln>
        </p:spPr>
      </p:pic>
      <p:sp>
        <p:nvSpPr>
          <p:cNvPr id="122" name="Shape 122"/>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a:t>
            </a:r>
            <a:r>
              <a:rPr lang="en" b="1">
                <a:solidFill>
                  <a:srgbClr val="F1C232"/>
                </a:solidFill>
              </a:rPr>
              <a:t>secure state estimator</a:t>
            </a:r>
            <a:r>
              <a:rPr lang="en"/>
              <a:t> in software and then experimentally validate the estimator in hardware. The team will demonstrate that the addition of the SSE algorithm to the control loop reduces the real-time tracking error of a quadrotor when using measurements from compromised onboard sensors.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p:nvPr/>
        </p:nvSpPr>
        <p:spPr>
          <a:xfrm>
            <a:off x="464100" y="873050"/>
            <a:ext cx="8215800" cy="40281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222222"/>
              </a:solidFill>
            </a:endParaRPr>
          </a:p>
        </p:txBody>
      </p:sp>
      <p:pic>
        <p:nvPicPr>
          <p:cNvPr id="366" name="Shape 366"/>
          <p:cNvPicPr preferRelativeResize="0"/>
          <p:nvPr/>
        </p:nvPicPr>
        <p:blipFill>
          <a:blip r:embed="rId3">
            <a:alphaModFix/>
          </a:blip>
          <a:stretch>
            <a:fillRect/>
          </a:stretch>
        </p:blipFill>
        <p:spPr>
          <a:xfrm>
            <a:off x="4548387" y="1887687"/>
            <a:ext cx="3629025" cy="1085850"/>
          </a:xfrm>
          <a:prstGeom prst="rect">
            <a:avLst/>
          </a:prstGeom>
          <a:noFill/>
          <a:ln>
            <a:noFill/>
          </a:ln>
        </p:spPr>
      </p:pic>
      <p:pic>
        <p:nvPicPr>
          <p:cNvPr id="367" name="Shape 367"/>
          <p:cNvPicPr preferRelativeResize="0"/>
          <p:nvPr/>
        </p:nvPicPr>
        <p:blipFill>
          <a:blip r:embed="rId4">
            <a:alphaModFix/>
          </a:blip>
          <a:stretch>
            <a:fillRect/>
          </a:stretch>
        </p:blipFill>
        <p:spPr>
          <a:xfrm>
            <a:off x="1271800" y="1900237"/>
            <a:ext cx="2152650" cy="1038225"/>
          </a:xfrm>
          <a:prstGeom prst="rect">
            <a:avLst/>
          </a:prstGeom>
          <a:noFill/>
          <a:ln>
            <a:noFill/>
          </a:ln>
        </p:spPr>
      </p:pic>
      <p:pic>
        <p:nvPicPr>
          <p:cNvPr id="368" name="Shape 368"/>
          <p:cNvPicPr preferRelativeResize="0"/>
          <p:nvPr/>
        </p:nvPicPr>
        <p:blipFill>
          <a:blip r:embed="rId5">
            <a:alphaModFix/>
          </a:blip>
          <a:stretch>
            <a:fillRect/>
          </a:stretch>
        </p:blipFill>
        <p:spPr>
          <a:xfrm>
            <a:off x="4610312" y="3154037"/>
            <a:ext cx="3505200" cy="1333500"/>
          </a:xfrm>
          <a:prstGeom prst="rect">
            <a:avLst/>
          </a:prstGeom>
          <a:noFill/>
          <a:ln>
            <a:noFill/>
          </a:ln>
        </p:spPr>
      </p:pic>
      <p:sp>
        <p:nvSpPr>
          <p:cNvPr id="369" name="Shape 369"/>
          <p:cNvSpPr txBox="1"/>
          <p:nvPr/>
        </p:nvSpPr>
        <p:spPr>
          <a:xfrm>
            <a:off x="528850" y="301750"/>
            <a:ext cx="3306300" cy="5001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1"/>
                </a:solidFill>
                <a:latin typeface="Oswald"/>
                <a:ea typeface="Oswald"/>
                <a:cs typeface="Oswald"/>
                <a:sym typeface="Oswald"/>
              </a:rPr>
              <a:t>Rotational Motion</a:t>
            </a:r>
          </a:p>
        </p:txBody>
      </p:sp>
      <p:sp>
        <p:nvSpPr>
          <p:cNvPr id="370" name="Shape 370"/>
          <p:cNvSpPr txBox="1"/>
          <p:nvPr/>
        </p:nvSpPr>
        <p:spPr>
          <a:xfrm>
            <a:off x="3061075" y="4901150"/>
            <a:ext cx="6082800" cy="2424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pic>
        <p:nvPicPr>
          <p:cNvPr id="371" name="Shape 371"/>
          <p:cNvPicPr preferRelativeResize="0"/>
          <p:nvPr/>
        </p:nvPicPr>
        <p:blipFill>
          <a:blip r:embed="rId6">
            <a:alphaModFix/>
          </a:blip>
          <a:stretch>
            <a:fillRect/>
          </a:stretch>
        </p:blipFill>
        <p:spPr>
          <a:xfrm>
            <a:off x="3355512" y="997037"/>
            <a:ext cx="2886075" cy="790575"/>
          </a:xfrm>
          <a:prstGeom prst="rect">
            <a:avLst/>
          </a:prstGeom>
          <a:noFill/>
          <a:ln>
            <a:noFill/>
          </a:ln>
        </p:spPr>
      </p:pic>
      <p:pic>
        <p:nvPicPr>
          <p:cNvPr id="372" name="Shape 372"/>
          <p:cNvPicPr preferRelativeResize="0"/>
          <p:nvPr/>
        </p:nvPicPr>
        <p:blipFill>
          <a:blip r:embed="rId7">
            <a:alphaModFix/>
          </a:blip>
          <a:stretch>
            <a:fillRect/>
          </a:stretch>
        </p:blipFill>
        <p:spPr>
          <a:xfrm>
            <a:off x="1193800" y="3362962"/>
            <a:ext cx="2514600" cy="1038225"/>
          </a:xfrm>
          <a:prstGeom prst="rect">
            <a:avLst/>
          </a:prstGeom>
          <a:noFill/>
          <a:ln>
            <a:noFill/>
          </a:ln>
        </p:spPr>
      </p:pic>
      <p:sp>
        <p:nvSpPr>
          <p:cNvPr id="373" name="Shape 373"/>
          <p:cNvSpPr/>
          <p:nvPr/>
        </p:nvSpPr>
        <p:spPr>
          <a:xfrm>
            <a:off x="3338625" y="950775"/>
            <a:ext cx="2900100" cy="845400"/>
          </a:xfrm>
          <a:prstGeom prst="rect">
            <a:avLst/>
          </a:prstGeom>
          <a:noFill/>
          <a:ln w="19050" cap="flat" cmpd="sng">
            <a:solidFill>
              <a:srgbClr val="6D9EE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4" name="Shape 374"/>
          <p:cNvSpPr txBox="1"/>
          <p:nvPr/>
        </p:nvSpPr>
        <p:spPr>
          <a:xfrm>
            <a:off x="1775950" y="2802875"/>
            <a:ext cx="15027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Inertia matrix</a:t>
            </a:r>
          </a:p>
        </p:txBody>
      </p:sp>
      <p:sp>
        <p:nvSpPr>
          <p:cNvPr id="375" name="Shape 375"/>
          <p:cNvSpPr txBox="1"/>
          <p:nvPr/>
        </p:nvSpPr>
        <p:spPr>
          <a:xfrm>
            <a:off x="4933100" y="2802875"/>
            <a:ext cx="27876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Torques in the body frame</a:t>
            </a:r>
          </a:p>
        </p:txBody>
      </p:sp>
      <p:sp>
        <p:nvSpPr>
          <p:cNvPr id="376" name="Shape 376"/>
          <p:cNvSpPr txBox="1"/>
          <p:nvPr/>
        </p:nvSpPr>
        <p:spPr>
          <a:xfrm>
            <a:off x="1057525" y="4325000"/>
            <a:ext cx="28860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Angular velocity in body frame</a:t>
            </a:r>
          </a:p>
        </p:txBody>
      </p:sp>
      <p:sp>
        <p:nvSpPr>
          <p:cNvPr id="377" name="Shape 377"/>
          <p:cNvSpPr txBox="1"/>
          <p:nvPr/>
        </p:nvSpPr>
        <p:spPr>
          <a:xfrm>
            <a:off x="4686500" y="4257550"/>
            <a:ext cx="37074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Rotation matrix for relating body frame to inertial frame for rotational motion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pic>
        <p:nvPicPr>
          <p:cNvPr id="128" name="Shape 128"/>
          <p:cNvPicPr preferRelativeResize="0"/>
          <p:nvPr/>
        </p:nvPicPr>
        <p:blipFill>
          <a:blip r:embed="rId3">
            <a:alphaModFix/>
          </a:blip>
          <a:stretch>
            <a:fillRect/>
          </a:stretch>
        </p:blipFill>
        <p:spPr>
          <a:xfrm>
            <a:off x="3461350" y="3095974"/>
            <a:ext cx="4608427" cy="1369124"/>
          </a:xfrm>
          <a:prstGeom prst="rect">
            <a:avLst/>
          </a:prstGeom>
          <a:noFill/>
          <a:ln>
            <a:noFill/>
          </a:ln>
        </p:spPr>
      </p:pic>
      <p:pic>
        <p:nvPicPr>
          <p:cNvPr id="129" name="Shape 129"/>
          <p:cNvPicPr preferRelativeResize="0"/>
          <p:nvPr/>
        </p:nvPicPr>
        <p:blipFill>
          <a:blip r:embed="rId4">
            <a:alphaModFix/>
          </a:blip>
          <a:stretch>
            <a:fillRect/>
          </a:stretch>
        </p:blipFill>
        <p:spPr>
          <a:xfrm>
            <a:off x="1122125" y="3095975"/>
            <a:ext cx="1369124" cy="1369125"/>
          </a:xfrm>
          <a:prstGeom prst="rect">
            <a:avLst/>
          </a:prstGeom>
          <a:noFill/>
          <a:ln>
            <a:noFill/>
          </a:ln>
        </p:spPr>
      </p:pic>
      <p:sp>
        <p:nvSpPr>
          <p:cNvPr id="130" name="Shape 130"/>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a:t>
            </a:r>
            <a:r>
              <a:rPr lang="en" b="1">
                <a:solidFill>
                  <a:srgbClr val="F1C232"/>
                </a:solidFill>
              </a:rPr>
              <a:t>experimentally validate</a:t>
            </a:r>
            <a:r>
              <a:rPr lang="en">
                <a:solidFill>
                  <a:srgbClr val="F1C232"/>
                </a:solidFill>
              </a:rPr>
              <a:t> </a:t>
            </a:r>
            <a:r>
              <a:rPr lang="en" b="1">
                <a:solidFill>
                  <a:srgbClr val="F1C232"/>
                </a:solidFill>
              </a:rPr>
              <a:t>the estimator in</a:t>
            </a:r>
            <a:r>
              <a:rPr lang="en">
                <a:solidFill>
                  <a:srgbClr val="F1C232"/>
                </a:solidFill>
              </a:rPr>
              <a:t> </a:t>
            </a:r>
            <a:r>
              <a:rPr lang="en" b="1">
                <a:solidFill>
                  <a:srgbClr val="F1C232"/>
                </a:solidFill>
              </a:rPr>
              <a:t>hardware</a:t>
            </a:r>
            <a:r>
              <a:rPr lang="en"/>
              <a:t>. The team will demonstrate that the addition of the SSE algorithm to the control loop reduces the real-time tracking error of a quadrotor when using measurements from compromised onboard sensors.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pic>
        <p:nvPicPr>
          <p:cNvPr id="136" name="Shape 136"/>
          <p:cNvPicPr preferRelativeResize="0"/>
          <p:nvPr/>
        </p:nvPicPr>
        <p:blipFill>
          <a:blip r:embed="rId3">
            <a:alphaModFix/>
          </a:blip>
          <a:stretch>
            <a:fillRect/>
          </a:stretch>
        </p:blipFill>
        <p:spPr>
          <a:xfrm>
            <a:off x="3461350" y="3095974"/>
            <a:ext cx="4608427" cy="1369124"/>
          </a:xfrm>
          <a:prstGeom prst="rect">
            <a:avLst/>
          </a:prstGeom>
          <a:noFill/>
          <a:ln>
            <a:noFill/>
          </a:ln>
        </p:spPr>
      </p:pic>
      <p:pic>
        <p:nvPicPr>
          <p:cNvPr id="137" name="Shape 137"/>
          <p:cNvPicPr preferRelativeResize="0"/>
          <p:nvPr/>
        </p:nvPicPr>
        <p:blipFill>
          <a:blip r:embed="rId4">
            <a:alphaModFix/>
          </a:blip>
          <a:stretch>
            <a:fillRect/>
          </a:stretch>
        </p:blipFill>
        <p:spPr>
          <a:xfrm>
            <a:off x="1122125" y="3095975"/>
            <a:ext cx="1369124" cy="1369125"/>
          </a:xfrm>
          <a:prstGeom prst="rect">
            <a:avLst/>
          </a:prstGeom>
          <a:noFill/>
          <a:ln>
            <a:noFill/>
          </a:ln>
        </p:spPr>
      </p:pic>
      <p:sp>
        <p:nvSpPr>
          <p:cNvPr id="138" name="Shape 138"/>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experimentally validate the estimator in hardware. The team will demonstrate that the addition of the SSE algorithm to the control loop reduces the </a:t>
            </a:r>
            <a:r>
              <a:rPr lang="en" b="1">
                <a:solidFill>
                  <a:srgbClr val="F1C232"/>
                </a:solidFill>
              </a:rPr>
              <a:t>real-time tracking error of a quadrotor</a:t>
            </a:r>
            <a:r>
              <a:rPr lang="en"/>
              <a:t> when using measurements from compromised onboard sensors.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pic>
        <p:nvPicPr>
          <p:cNvPr id="144" name="Shape 144"/>
          <p:cNvPicPr preferRelativeResize="0"/>
          <p:nvPr/>
        </p:nvPicPr>
        <p:blipFill>
          <a:blip r:embed="rId3">
            <a:alphaModFix/>
          </a:blip>
          <a:stretch>
            <a:fillRect/>
          </a:stretch>
        </p:blipFill>
        <p:spPr>
          <a:xfrm>
            <a:off x="3461350" y="3095974"/>
            <a:ext cx="4608427" cy="1369124"/>
          </a:xfrm>
          <a:prstGeom prst="rect">
            <a:avLst/>
          </a:prstGeom>
          <a:noFill/>
          <a:ln>
            <a:noFill/>
          </a:ln>
        </p:spPr>
      </p:pic>
      <p:pic>
        <p:nvPicPr>
          <p:cNvPr id="145" name="Shape 145"/>
          <p:cNvPicPr preferRelativeResize="0"/>
          <p:nvPr/>
        </p:nvPicPr>
        <p:blipFill>
          <a:blip r:embed="rId4">
            <a:alphaModFix/>
          </a:blip>
          <a:stretch>
            <a:fillRect/>
          </a:stretch>
        </p:blipFill>
        <p:spPr>
          <a:xfrm>
            <a:off x="1122125" y="3095975"/>
            <a:ext cx="1369124" cy="1369125"/>
          </a:xfrm>
          <a:prstGeom prst="rect">
            <a:avLst/>
          </a:prstGeom>
          <a:noFill/>
          <a:ln>
            <a:noFill/>
          </a:ln>
        </p:spPr>
      </p:pic>
      <p:sp>
        <p:nvSpPr>
          <p:cNvPr id="146" name="Shape 146"/>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experimentally validate the estimator in hardware. The team will demonstrate that the addition of the SSE algorithm to the control loop reduces the real-time tracking error of a quadrotor when using measurements from </a:t>
            </a:r>
            <a:r>
              <a:rPr lang="en" b="1">
                <a:solidFill>
                  <a:srgbClr val="F1C232"/>
                </a:solidFill>
              </a:rPr>
              <a:t>compromised onboard sensors</a:t>
            </a:r>
            <a:r>
              <a:rPr lang="en"/>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311700" y="1152475"/>
            <a:ext cx="3638700" cy="3416400"/>
          </a:xfrm>
          <a:prstGeom prst="rect">
            <a:avLst/>
          </a:prstGeom>
        </p:spPr>
        <p:txBody>
          <a:bodyPr lIns="91425" tIns="91425" rIns="91425" bIns="91425" anchor="t" anchorCtr="0">
            <a:noAutofit/>
          </a:bodyPr>
          <a:lstStyle/>
          <a:p>
            <a:pPr marL="457200" lvl="0" indent="-342900" rtl="0">
              <a:spcBef>
                <a:spcPts val="0"/>
              </a:spcBef>
              <a:spcAft>
                <a:spcPts val="1000"/>
              </a:spcAft>
              <a:buClr>
                <a:srgbClr val="D9D9D9"/>
              </a:buClr>
              <a:buSzPct val="100000"/>
              <a:buChar char="-"/>
            </a:pPr>
            <a:r>
              <a:rPr lang="en" sz="1800">
                <a:solidFill>
                  <a:srgbClr val="D9D9D9"/>
                </a:solidFill>
              </a:rPr>
              <a:t>Demonstrate quadrotor altitude tracking control with </a:t>
            </a:r>
            <a:r>
              <a:rPr lang="en" sz="1800" u="sng">
                <a:solidFill>
                  <a:srgbClr val="D9D9D9"/>
                </a:solidFill>
              </a:rPr>
              <a:t>minimal</a:t>
            </a:r>
            <a:r>
              <a:rPr lang="en" sz="1800">
                <a:solidFill>
                  <a:srgbClr val="D9D9D9"/>
                </a:solidFill>
              </a:rPr>
              <a:t> </a:t>
            </a:r>
            <a:r>
              <a:rPr lang="en" sz="1800" b="1">
                <a:solidFill>
                  <a:srgbClr val="F1C232"/>
                </a:solidFill>
              </a:rPr>
              <a:t>tracking error</a:t>
            </a:r>
            <a:r>
              <a:rPr lang="en" sz="1800">
                <a:solidFill>
                  <a:srgbClr val="D9D9D9"/>
                </a:solidFill>
              </a:rPr>
              <a:t> [m]</a:t>
            </a:r>
          </a:p>
          <a:p>
            <a:pPr marL="457200" lvl="0" indent="-342900" rtl="0">
              <a:spcBef>
                <a:spcPts val="0"/>
              </a:spcBef>
              <a:spcAft>
                <a:spcPts val="1000"/>
              </a:spcAft>
              <a:buClr>
                <a:srgbClr val="D9D9D9"/>
              </a:buClr>
              <a:buSzPct val="100000"/>
              <a:buChar char="-"/>
            </a:pPr>
            <a:r>
              <a:rPr lang="en" sz="1800" u="sng">
                <a:solidFill>
                  <a:srgbClr val="D9D9D9"/>
                </a:solidFill>
              </a:rPr>
              <a:t>Maximize</a:t>
            </a:r>
            <a:r>
              <a:rPr lang="en" sz="1800">
                <a:solidFill>
                  <a:srgbClr val="D9D9D9"/>
                </a:solidFill>
              </a:rPr>
              <a:t> the </a:t>
            </a:r>
            <a:r>
              <a:rPr lang="en" sz="1800" b="1">
                <a:solidFill>
                  <a:srgbClr val="F1C232"/>
                </a:solidFill>
              </a:rPr>
              <a:t>number of compromised sensors</a:t>
            </a:r>
            <a:r>
              <a:rPr lang="en" sz="1800">
                <a:solidFill>
                  <a:srgbClr val="D9D9D9"/>
                </a:solidFill>
              </a:rPr>
              <a:t> for which the SSE can be tested</a:t>
            </a:r>
          </a:p>
          <a:p>
            <a:pPr marL="457200" lvl="0" indent="-342900" rtl="0">
              <a:spcBef>
                <a:spcPts val="0"/>
              </a:spcBef>
              <a:spcAft>
                <a:spcPts val="1000"/>
              </a:spcAft>
              <a:buClr>
                <a:srgbClr val="CCCCCC"/>
              </a:buClr>
              <a:buSzPct val="100000"/>
              <a:buChar char="-"/>
            </a:pPr>
            <a:r>
              <a:rPr lang="en" sz="1800">
                <a:solidFill>
                  <a:srgbClr val="CCCCCC"/>
                </a:solidFill>
              </a:rPr>
              <a:t> </a:t>
            </a:r>
            <a:r>
              <a:rPr lang="en" sz="1800" u="sng">
                <a:solidFill>
                  <a:srgbClr val="CCCCCC"/>
                </a:solidFill>
              </a:rPr>
              <a:t>Minimize</a:t>
            </a:r>
            <a:r>
              <a:rPr lang="en" sz="1800">
                <a:solidFill>
                  <a:srgbClr val="CCCCCC"/>
                </a:solidFill>
              </a:rPr>
              <a:t> </a:t>
            </a:r>
            <a:r>
              <a:rPr lang="en" sz="1800" b="1">
                <a:solidFill>
                  <a:srgbClr val="F1C232"/>
                </a:solidFill>
              </a:rPr>
              <a:t>cost</a:t>
            </a:r>
            <a:r>
              <a:rPr lang="en" sz="1800">
                <a:solidFill>
                  <a:srgbClr val="CCCCCC"/>
                </a:solidFill>
              </a:rPr>
              <a:t> </a:t>
            </a:r>
          </a:p>
        </p:txBody>
      </p:sp>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Objectives</a:t>
            </a:r>
          </a:p>
        </p:txBody>
      </p:sp>
      <p:pic>
        <p:nvPicPr>
          <p:cNvPr id="153" name="Shape 153"/>
          <p:cNvPicPr preferRelativeResize="0"/>
          <p:nvPr/>
        </p:nvPicPr>
        <p:blipFill>
          <a:blip r:embed="rId3">
            <a:alphaModFix/>
          </a:blip>
          <a:stretch>
            <a:fillRect/>
          </a:stretch>
        </p:blipFill>
        <p:spPr>
          <a:xfrm>
            <a:off x="3902550" y="915800"/>
            <a:ext cx="5046700" cy="3311899"/>
          </a:xfrm>
          <a:prstGeom prst="rect">
            <a:avLst/>
          </a:prstGeom>
          <a:noFill/>
          <a:ln>
            <a:noFill/>
          </a:ln>
        </p:spPr>
      </p:pic>
      <p:sp>
        <p:nvSpPr>
          <p:cNvPr id="154" name="Shape 154"/>
          <p:cNvSpPr txBox="1"/>
          <p:nvPr/>
        </p:nvSpPr>
        <p:spPr>
          <a:xfrm>
            <a:off x="6000850" y="4759900"/>
            <a:ext cx="3253200" cy="4398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http://illumin.usc.edu/162/the-quadrotors-coming-of-age/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Constraints</a:t>
            </a:r>
          </a:p>
        </p:txBody>
      </p:sp>
      <p:sp>
        <p:nvSpPr>
          <p:cNvPr id="160" name="Shape 160"/>
          <p:cNvSpPr txBox="1">
            <a:spLocks noGrp="1"/>
          </p:cNvSpPr>
          <p:nvPr>
            <p:ph type="body" idx="1"/>
          </p:nvPr>
        </p:nvSpPr>
        <p:spPr>
          <a:xfrm>
            <a:off x="159300" y="1076275"/>
            <a:ext cx="6975600" cy="3828300"/>
          </a:xfrm>
          <a:prstGeom prst="rect">
            <a:avLst/>
          </a:prstGeom>
        </p:spPr>
        <p:txBody>
          <a:bodyPr lIns="91425" tIns="91425" rIns="91425" bIns="91425" anchor="t" anchorCtr="0">
            <a:noAutofit/>
          </a:bodyPr>
          <a:lstStyle/>
          <a:p>
            <a:pPr marL="457200" lvl="0" indent="-342900" rtl="0">
              <a:lnSpc>
                <a:spcPct val="115000"/>
              </a:lnSpc>
              <a:spcBef>
                <a:spcPts val="0"/>
              </a:spcBef>
              <a:spcAft>
                <a:spcPts val="1000"/>
              </a:spcAft>
              <a:buClr>
                <a:srgbClr val="D9D9D9"/>
              </a:buClr>
              <a:buSzPct val="100000"/>
              <a:buChar char="-"/>
            </a:pPr>
            <a:r>
              <a:rPr lang="en" sz="1800">
                <a:solidFill>
                  <a:srgbClr val="D9D9D9"/>
                </a:solidFill>
              </a:rPr>
              <a:t>SSE must </a:t>
            </a:r>
            <a:r>
              <a:rPr lang="en" sz="1800" b="1">
                <a:solidFill>
                  <a:srgbClr val="F1C232"/>
                </a:solidFill>
              </a:rPr>
              <a:t>reduce tracking error</a:t>
            </a:r>
            <a:r>
              <a:rPr lang="en" sz="1800">
                <a:solidFill>
                  <a:srgbClr val="D9D9D9"/>
                </a:solidFill>
              </a:rPr>
              <a:t> when sensors are compromised:</a:t>
            </a:r>
          </a:p>
          <a:p>
            <a:pPr lvl="0" rtl="0">
              <a:lnSpc>
                <a:spcPct val="115000"/>
              </a:lnSpc>
              <a:spcBef>
                <a:spcPts val="0"/>
              </a:spcBef>
              <a:spcAft>
                <a:spcPts val="1000"/>
              </a:spcAft>
              <a:buNone/>
            </a:pPr>
            <a:endParaRPr sz="1800">
              <a:solidFill>
                <a:srgbClr val="D9D9D9"/>
              </a:solidFill>
            </a:endParaRPr>
          </a:p>
          <a:p>
            <a:pPr lvl="0" rtl="0">
              <a:lnSpc>
                <a:spcPct val="115000"/>
              </a:lnSpc>
              <a:spcBef>
                <a:spcPts val="0"/>
              </a:spcBef>
              <a:spcAft>
                <a:spcPts val="1000"/>
              </a:spcAft>
              <a:buNone/>
            </a:pPr>
            <a:endParaRPr sz="1800">
              <a:solidFill>
                <a:srgbClr val="D9D9D9"/>
              </a:solidFill>
            </a:endParaRPr>
          </a:p>
          <a:p>
            <a:pPr lvl="0" rtl="0">
              <a:lnSpc>
                <a:spcPct val="115000"/>
              </a:lnSpc>
              <a:spcBef>
                <a:spcPts val="0"/>
              </a:spcBef>
              <a:spcAft>
                <a:spcPts val="1000"/>
              </a:spcAft>
              <a:buNone/>
            </a:pPr>
            <a:endParaRPr sz="1800">
              <a:solidFill>
                <a:srgbClr val="D9D9D9"/>
              </a:solidFill>
            </a:endParaRPr>
          </a:p>
          <a:p>
            <a:pPr marL="457200" lvl="0" indent="-342900">
              <a:lnSpc>
                <a:spcPct val="115000"/>
              </a:lnSpc>
              <a:spcBef>
                <a:spcPts val="0"/>
              </a:spcBef>
              <a:spcAft>
                <a:spcPts val="1000"/>
              </a:spcAft>
              <a:buClr>
                <a:srgbClr val="D9D9D9"/>
              </a:buClr>
              <a:buSzPct val="100000"/>
              <a:buChar char="-"/>
            </a:pPr>
            <a:r>
              <a:rPr lang="en" sz="1800">
                <a:solidFill>
                  <a:srgbClr val="D9D9D9"/>
                </a:solidFill>
              </a:rPr>
              <a:t>Final implementation of the SSE must be in </a:t>
            </a:r>
            <a:r>
              <a:rPr lang="en" sz="1800" b="1">
                <a:solidFill>
                  <a:srgbClr val="F1C232"/>
                </a:solidFill>
              </a:rPr>
              <a:t>ROS</a:t>
            </a:r>
          </a:p>
          <a:p>
            <a:pPr marL="457200" lvl="0" indent="-342900" rtl="0">
              <a:lnSpc>
                <a:spcPct val="115000"/>
              </a:lnSpc>
              <a:spcBef>
                <a:spcPts val="0"/>
              </a:spcBef>
              <a:spcAft>
                <a:spcPts val="1000"/>
              </a:spcAft>
              <a:buClr>
                <a:srgbClr val="D9D9D9"/>
              </a:buClr>
              <a:buSzPct val="100000"/>
              <a:buChar char="-"/>
            </a:pPr>
            <a:r>
              <a:rPr lang="en" sz="1800">
                <a:solidFill>
                  <a:srgbClr val="D9D9D9"/>
                </a:solidFill>
              </a:rPr>
              <a:t>Quadrotor must </a:t>
            </a:r>
            <a:r>
              <a:rPr lang="en" sz="1800" b="1">
                <a:solidFill>
                  <a:srgbClr val="F1C232"/>
                </a:solidFill>
              </a:rPr>
              <a:t>fly for 10 minutes</a:t>
            </a:r>
            <a:r>
              <a:rPr lang="en" sz="1800">
                <a:solidFill>
                  <a:srgbClr val="D9D9D9"/>
                </a:solidFill>
              </a:rPr>
              <a:t> on a single battery charge</a:t>
            </a:r>
          </a:p>
          <a:p>
            <a:pPr marL="457200" lvl="0" indent="-342900" rtl="0">
              <a:lnSpc>
                <a:spcPct val="115000"/>
              </a:lnSpc>
              <a:spcBef>
                <a:spcPts val="0"/>
              </a:spcBef>
              <a:spcAft>
                <a:spcPts val="1000"/>
              </a:spcAft>
              <a:buClr>
                <a:srgbClr val="D9D9D9"/>
              </a:buClr>
              <a:buSzPct val="100000"/>
              <a:buChar char="-"/>
            </a:pPr>
            <a:r>
              <a:rPr lang="en" sz="1800">
                <a:solidFill>
                  <a:srgbClr val="D9D9D9"/>
                </a:solidFill>
              </a:rPr>
              <a:t>Must estimate states at a frequency of at least </a:t>
            </a:r>
            <a:r>
              <a:rPr lang="en" sz="1800" b="1">
                <a:solidFill>
                  <a:srgbClr val="F1C232"/>
                </a:solidFill>
              </a:rPr>
              <a:t>25 Hz</a:t>
            </a:r>
          </a:p>
          <a:p>
            <a:pPr marL="457200" lvl="0" indent="-342900" rtl="0">
              <a:lnSpc>
                <a:spcPct val="115000"/>
              </a:lnSpc>
              <a:spcBef>
                <a:spcPts val="0"/>
              </a:spcBef>
              <a:spcAft>
                <a:spcPts val="1000"/>
              </a:spcAft>
              <a:buClr>
                <a:schemeClr val="lt2"/>
              </a:buClr>
              <a:buSzPct val="100000"/>
              <a:buChar char="-"/>
            </a:pPr>
            <a:r>
              <a:rPr lang="en" sz="1800">
                <a:solidFill>
                  <a:srgbClr val="D9D9D9"/>
                </a:solidFill>
              </a:rPr>
              <a:t>Equipment and supplies</a:t>
            </a:r>
            <a:r>
              <a:rPr lang="en" sz="1800">
                <a:solidFill>
                  <a:srgbClr val="F1C232"/>
                </a:solidFill>
              </a:rPr>
              <a:t> </a:t>
            </a:r>
            <a:r>
              <a:rPr lang="en" sz="1800" b="1">
                <a:solidFill>
                  <a:srgbClr val="F1C232"/>
                </a:solidFill>
              </a:rPr>
              <a:t>&lt; $7,000</a:t>
            </a:r>
          </a:p>
        </p:txBody>
      </p:sp>
      <p:pic>
        <p:nvPicPr>
          <p:cNvPr id="161" name="Shape 161"/>
          <p:cNvPicPr preferRelativeResize="0"/>
          <p:nvPr/>
        </p:nvPicPr>
        <p:blipFill rotWithShape="1">
          <a:blip r:embed="rId3">
            <a:alphaModFix/>
          </a:blip>
          <a:srcRect t="9080" b="6523"/>
          <a:stretch/>
        </p:blipFill>
        <p:spPr>
          <a:xfrm>
            <a:off x="1720162" y="1591900"/>
            <a:ext cx="5703674" cy="109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Functions</a:t>
            </a:r>
          </a:p>
        </p:txBody>
      </p:sp>
      <p:sp>
        <p:nvSpPr>
          <p:cNvPr id="167" name="Shape 167"/>
          <p:cNvSpPr txBox="1">
            <a:spLocks noGrp="1"/>
          </p:cNvSpPr>
          <p:nvPr>
            <p:ph type="body" idx="1"/>
          </p:nvPr>
        </p:nvSpPr>
        <p:spPr>
          <a:xfrm>
            <a:off x="311700" y="1152475"/>
            <a:ext cx="5163900" cy="3695100"/>
          </a:xfrm>
          <a:prstGeom prst="rect">
            <a:avLst/>
          </a:prstGeom>
        </p:spPr>
        <p:txBody>
          <a:bodyPr lIns="91425" tIns="91425" rIns="91425" bIns="91425" anchor="t" anchorCtr="0">
            <a:noAutofit/>
          </a:bodyPr>
          <a:lstStyle/>
          <a:p>
            <a:pPr marL="457200" lvl="0" indent="-342900">
              <a:spcBef>
                <a:spcPts val="0"/>
              </a:spcBef>
              <a:spcAft>
                <a:spcPts val="1000"/>
              </a:spcAft>
              <a:buClr>
                <a:srgbClr val="D9D9D9"/>
              </a:buClr>
              <a:buSzPct val="100000"/>
              <a:buChar char="-"/>
            </a:pPr>
            <a:r>
              <a:rPr lang="en" sz="1800">
                <a:solidFill>
                  <a:srgbClr val="D9D9D9"/>
                </a:solidFill>
              </a:rPr>
              <a:t>Quadrotor should </a:t>
            </a:r>
            <a:r>
              <a:rPr lang="en" sz="1800" b="1">
                <a:solidFill>
                  <a:srgbClr val="F1C232"/>
                </a:solidFill>
              </a:rPr>
              <a:t>complete pre-planned altitude profile</a:t>
            </a:r>
            <a:r>
              <a:rPr lang="en" sz="1800">
                <a:solidFill>
                  <a:srgbClr val="D9D9D9"/>
                </a:solidFill>
              </a:rPr>
              <a:t> with </a:t>
            </a:r>
            <a:r>
              <a:rPr lang="en" sz="1800" b="1">
                <a:solidFill>
                  <a:srgbClr val="F1C232"/>
                </a:solidFill>
              </a:rPr>
              <a:t>compromised sensors</a:t>
            </a:r>
          </a:p>
          <a:p>
            <a:pPr marL="457200" lvl="0" indent="-342900">
              <a:spcBef>
                <a:spcPts val="0"/>
              </a:spcBef>
              <a:spcAft>
                <a:spcPts val="1000"/>
              </a:spcAft>
              <a:buClr>
                <a:srgbClr val="D9D9D9"/>
              </a:buClr>
              <a:buSzPct val="100000"/>
              <a:buChar char="-"/>
            </a:pPr>
            <a:r>
              <a:rPr lang="en" sz="1800">
                <a:solidFill>
                  <a:srgbClr val="D9D9D9"/>
                </a:solidFill>
              </a:rPr>
              <a:t>Quadrotor should perform </a:t>
            </a:r>
            <a:r>
              <a:rPr lang="en" sz="1800" b="1">
                <a:solidFill>
                  <a:srgbClr val="F1C232"/>
                </a:solidFill>
              </a:rPr>
              <a:t>real time</a:t>
            </a:r>
            <a:r>
              <a:rPr lang="en" sz="1800">
                <a:solidFill>
                  <a:srgbClr val="D9D9D9"/>
                </a:solidFill>
              </a:rPr>
              <a:t> state estimation and correction</a:t>
            </a:r>
          </a:p>
          <a:p>
            <a:pPr marL="457200" lvl="0" indent="-342900">
              <a:spcBef>
                <a:spcPts val="0"/>
              </a:spcBef>
              <a:spcAft>
                <a:spcPts val="1000"/>
              </a:spcAft>
              <a:buClr>
                <a:srgbClr val="D9D9D9"/>
              </a:buClr>
              <a:buSzPct val="100000"/>
              <a:buChar char="-"/>
            </a:pPr>
            <a:r>
              <a:rPr lang="en" sz="1800">
                <a:solidFill>
                  <a:srgbClr val="D9D9D9"/>
                </a:solidFill>
              </a:rPr>
              <a:t>The SSE must be configurable to receive correct data from sensors or overwrite data from specified sensors to </a:t>
            </a:r>
            <a:r>
              <a:rPr lang="en" sz="1800" b="1">
                <a:solidFill>
                  <a:srgbClr val="F1C232"/>
                </a:solidFill>
              </a:rPr>
              <a:t>simulate hacking</a:t>
            </a:r>
          </a:p>
          <a:p>
            <a:pPr marL="457200" lvl="0" indent="-342900" rtl="0">
              <a:spcBef>
                <a:spcPts val="0"/>
              </a:spcBef>
              <a:spcAft>
                <a:spcPts val="1000"/>
              </a:spcAft>
              <a:buClr>
                <a:srgbClr val="D9D9D9"/>
              </a:buClr>
              <a:buSzPct val="100000"/>
              <a:buChar char="-"/>
            </a:pPr>
            <a:r>
              <a:rPr lang="en" sz="1800">
                <a:solidFill>
                  <a:srgbClr val="D9D9D9"/>
                </a:solidFill>
              </a:rPr>
              <a:t>The SSE should </a:t>
            </a:r>
            <a:r>
              <a:rPr lang="en" sz="1800" b="1">
                <a:solidFill>
                  <a:srgbClr val="F1C232"/>
                </a:solidFill>
              </a:rPr>
              <a:t>estimate the state</a:t>
            </a:r>
            <a:r>
              <a:rPr lang="en" sz="1800">
                <a:solidFill>
                  <a:srgbClr val="D9D9D9"/>
                </a:solidFill>
              </a:rPr>
              <a:t> of the quadrotor (position [m], velocity [m/sec], orientation [°], angular velocity [°/sec])</a:t>
            </a:r>
          </a:p>
        </p:txBody>
      </p:sp>
      <p:pic>
        <p:nvPicPr>
          <p:cNvPr id="168" name="Shape 168"/>
          <p:cNvPicPr preferRelativeResize="0"/>
          <p:nvPr/>
        </p:nvPicPr>
        <p:blipFill>
          <a:blip r:embed="rId3">
            <a:alphaModFix/>
          </a:blip>
          <a:stretch>
            <a:fillRect/>
          </a:stretch>
        </p:blipFill>
        <p:spPr>
          <a:xfrm>
            <a:off x="5551800" y="1314125"/>
            <a:ext cx="3356699" cy="2748777"/>
          </a:xfrm>
          <a:prstGeom prst="rect">
            <a:avLst/>
          </a:prstGeom>
          <a:noFill/>
          <a:ln>
            <a:noFill/>
          </a:ln>
        </p:spPr>
      </p:pic>
      <p:sp>
        <p:nvSpPr>
          <p:cNvPr id="169" name="Shape 169"/>
          <p:cNvSpPr txBox="1"/>
          <p:nvPr/>
        </p:nvSpPr>
        <p:spPr>
          <a:xfrm>
            <a:off x="2915625" y="4779825"/>
            <a:ext cx="6380700" cy="4182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http://spectrum.ieee.org/automaton/robotics/military-robots/aeryon-scout-quadrotor-spies-on-bad-guys-from-above</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904</Words>
  <Application>Microsoft Office PowerPoint</Application>
  <PresentationFormat>On-screen Show (16:9)</PresentationFormat>
  <Paragraphs>164</Paragraphs>
  <Slides>30</Slides>
  <Notes>30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Arial</vt:lpstr>
      <vt:lpstr>Oswald</vt:lpstr>
      <vt:lpstr>Average</vt:lpstr>
      <vt:lpstr>Times New Roman</vt:lpstr>
      <vt:lpstr>simple-light-2</vt:lpstr>
      <vt:lpstr>slate</vt:lpstr>
      <vt:lpstr>Northrop Grumman: Secure State Estimation</vt:lpstr>
      <vt:lpstr>Overview</vt:lpstr>
      <vt:lpstr>Project Statement</vt:lpstr>
      <vt:lpstr>Project Statement</vt:lpstr>
      <vt:lpstr>Project Statement</vt:lpstr>
      <vt:lpstr>Project Statement</vt:lpstr>
      <vt:lpstr>Objectives</vt:lpstr>
      <vt:lpstr>Constraints</vt:lpstr>
      <vt:lpstr>Functions</vt:lpstr>
      <vt:lpstr>Deliverables</vt:lpstr>
      <vt:lpstr>Preliminary Control System Outline</vt:lpstr>
      <vt:lpstr>Preliminary Control System Outline</vt:lpstr>
      <vt:lpstr>Preliminary Control System Outline</vt:lpstr>
      <vt:lpstr>Preliminary Control System Outline</vt:lpstr>
      <vt:lpstr>Quadrotor Dynamic Model: Coordinate Definitions</vt:lpstr>
      <vt:lpstr>PowerPoint Presentation</vt:lpstr>
      <vt:lpstr>Preliminary Control System Outline</vt:lpstr>
      <vt:lpstr>Convex Optimization</vt:lpstr>
      <vt:lpstr>Optimization Example - Quadratic Programming</vt:lpstr>
      <vt:lpstr>SSE Optimization Algorithm</vt:lpstr>
      <vt:lpstr>Hardware Requirements - Sensors</vt:lpstr>
      <vt:lpstr>Hardware Requirements - Flight hardware</vt:lpstr>
      <vt:lpstr>Optitrack Motive: Camera Positions</vt:lpstr>
      <vt:lpstr>Optitrack Motive: Calibration</vt:lpstr>
      <vt:lpstr>Optitrack System: Example Tracking</vt:lpstr>
      <vt:lpstr>Current Progress and Short Term Goals</vt:lpstr>
      <vt:lpstr>Current Progress - Fall semester Gantt chart</vt:lpstr>
      <vt:lpstr>Questions?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Northrop Grumman: Secure State Estimation</dc:title>
  <cp:lastModifiedBy>Paige Rinnert</cp:lastModifiedBy>
  <cp:revision>2</cp:revision>
  <dcterms:modified xsi:type="dcterms:W3CDTF">2016-10-24T19:21:01Z</dcterms:modified>
</cp:coreProperties>
</file>